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43"/>
  </p:notesMasterIdLst>
  <p:sldIdLst>
    <p:sldId id="301" r:id="rId2"/>
    <p:sldId id="299" r:id="rId3"/>
    <p:sldId id="303" r:id="rId4"/>
    <p:sldId id="410" r:id="rId5"/>
    <p:sldId id="411" r:id="rId6"/>
    <p:sldId id="413" r:id="rId7"/>
    <p:sldId id="412" r:id="rId8"/>
    <p:sldId id="414" r:id="rId9"/>
    <p:sldId id="415" r:id="rId10"/>
    <p:sldId id="416" r:id="rId11"/>
    <p:sldId id="417" r:id="rId12"/>
    <p:sldId id="419" r:id="rId13"/>
    <p:sldId id="420" r:id="rId14"/>
    <p:sldId id="418" r:id="rId15"/>
    <p:sldId id="421" r:id="rId16"/>
    <p:sldId id="425" r:id="rId17"/>
    <p:sldId id="376" r:id="rId18"/>
    <p:sldId id="377" r:id="rId19"/>
    <p:sldId id="422" r:id="rId20"/>
    <p:sldId id="426" r:id="rId21"/>
    <p:sldId id="427" r:id="rId22"/>
    <p:sldId id="428" r:id="rId23"/>
    <p:sldId id="423" r:id="rId24"/>
    <p:sldId id="429" r:id="rId25"/>
    <p:sldId id="424" r:id="rId26"/>
    <p:sldId id="365" r:id="rId27"/>
    <p:sldId id="331" r:id="rId28"/>
    <p:sldId id="325" r:id="rId29"/>
    <p:sldId id="333" r:id="rId30"/>
    <p:sldId id="334" r:id="rId31"/>
    <p:sldId id="369" r:id="rId32"/>
    <p:sldId id="370" r:id="rId33"/>
    <p:sldId id="347" r:id="rId34"/>
    <p:sldId id="335" r:id="rId35"/>
    <p:sldId id="342" r:id="rId36"/>
    <p:sldId id="343" r:id="rId37"/>
    <p:sldId id="344" r:id="rId38"/>
    <p:sldId id="345" r:id="rId39"/>
    <p:sldId id="348" r:id="rId40"/>
    <p:sldId id="349" r:id="rId41"/>
    <p:sldId id="31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fi Ullah" initials="RU" lastIdx="1" clrIdx="0">
    <p:extLst>
      <p:ext uri="{19B8F6BF-5375-455C-9EA6-DF929625EA0E}">
        <p15:presenceInfo xmlns:p15="http://schemas.microsoft.com/office/powerpoint/2012/main" userId="ceeb740915f299e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EF6"/>
    <a:srgbClr val="FDBEA5"/>
    <a:srgbClr val="C2A5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73" autoAdjust="0"/>
    <p:restoredTop sz="71843" autoAdjust="0"/>
  </p:normalViewPr>
  <p:slideViewPr>
    <p:cSldViewPr snapToGrid="0">
      <p:cViewPr varScale="1">
        <p:scale>
          <a:sx n="66" d="100"/>
          <a:sy n="66" d="100"/>
        </p:scale>
        <p:origin x="1398"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5A6639-E046-4A02-BCE2-31C965898030}" type="datetimeFigureOut">
              <a:rPr lang="en-US" smtClean="0"/>
              <a:t>10/13/2022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0C30E5-2E32-43DC-8976-7204D627908F}" type="slidenum">
              <a:rPr lang="en-US" smtClean="0"/>
              <a:t>‹#›</a:t>
            </a:fld>
            <a:endParaRPr lang="en-US"/>
          </a:p>
        </p:txBody>
      </p:sp>
    </p:spTree>
    <p:extLst>
      <p:ext uri="{BB962C8B-B14F-4D97-AF65-F5344CB8AC3E}">
        <p14:creationId xmlns:p14="http://schemas.microsoft.com/office/powerpoint/2010/main" val="3033817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1</a:t>
            </a:fld>
            <a:endParaRPr lang="en-US"/>
          </a:p>
        </p:txBody>
      </p:sp>
    </p:spTree>
    <p:extLst>
      <p:ext uri="{BB962C8B-B14F-4D97-AF65-F5344CB8AC3E}">
        <p14:creationId xmlns:p14="http://schemas.microsoft.com/office/powerpoint/2010/main" val="2858802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10</a:t>
            </a:fld>
            <a:endParaRPr lang="en-US"/>
          </a:p>
        </p:txBody>
      </p:sp>
    </p:spTree>
    <p:extLst>
      <p:ext uri="{BB962C8B-B14F-4D97-AF65-F5344CB8AC3E}">
        <p14:creationId xmlns:p14="http://schemas.microsoft.com/office/powerpoint/2010/main" val="2494207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11</a:t>
            </a:fld>
            <a:endParaRPr lang="en-US"/>
          </a:p>
        </p:txBody>
      </p:sp>
    </p:spTree>
    <p:extLst>
      <p:ext uri="{BB962C8B-B14F-4D97-AF65-F5344CB8AC3E}">
        <p14:creationId xmlns:p14="http://schemas.microsoft.com/office/powerpoint/2010/main" val="4212931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12</a:t>
            </a:fld>
            <a:endParaRPr lang="en-US"/>
          </a:p>
        </p:txBody>
      </p:sp>
    </p:spTree>
    <p:extLst>
      <p:ext uri="{BB962C8B-B14F-4D97-AF65-F5344CB8AC3E}">
        <p14:creationId xmlns:p14="http://schemas.microsoft.com/office/powerpoint/2010/main" val="635367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13</a:t>
            </a:fld>
            <a:endParaRPr lang="en-US"/>
          </a:p>
        </p:txBody>
      </p:sp>
    </p:spTree>
    <p:extLst>
      <p:ext uri="{BB962C8B-B14F-4D97-AF65-F5344CB8AC3E}">
        <p14:creationId xmlns:p14="http://schemas.microsoft.com/office/powerpoint/2010/main" val="218289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14</a:t>
            </a:fld>
            <a:endParaRPr lang="en-US"/>
          </a:p>
        </p:txBody>
      </p:sp>
    </p:spTree>
    <p:extLst>
      <p:ext uri="{BB962C8B-B14F-4D97-AF65-F5344CB8AC3E}">
        <p14:creationId xmlns:p14="http://schemas.microsoft.com/office/powerpoint/2010/main" val="580531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15</a:t>
            </a:fld>
            <a:endParaRPr lang="en-US"/>
          </a:p>
        </p:txBody>
      </p:sp>
    </p:spTree>
    <p:extLst>
      <p:ext uri="{BB962C8B-B14F-4D97-AF65-F5344CB8AC3E}">
        <p14:creationId xmlns:p14="http://schemas.microsoft.com/office/powerpoint/2010/main" val="3490229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16</a:t>
            </a:fld>
            <a:endParaRPr lang="en-US"/>
          </a:p>
        </p:txBody>
      </p:sp>
    </p:spTree>
    <p:extLst>
      <p:ext uri="{BB962C8B-B14F-4D97-AF65-F5344CB8AC3E}">
        <p14:creationId xmlns:p14="http://schemas.microsoft.com/office/powerpoint/2010/main" val="1121899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smtClean="0"/>
              <a:t>The Objective of this research </a:t>
            </a:r>
          </a:p>
          <a:p>
            <a:pPr marL="171450" indent="-171450">
              <a:buFont typeface="Arial" panose="020B0604020202020204" pitchFamily="34" charset="0"/>
              <a:buChar char="•"/>
            </a:pPr>
            <a:r>
              <a:rPr lang="" dirty="0" smtClean="0"/>
              <a:t>To forecast</a:t>
            </a:r>
            <a:r>
              <a:rPr lang="" baseline="0" dirty="0" smtClean="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smtClean="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17</a:t>
            </a:fld>
            <a:endParaRPr lang="en-US"/>
          </a:p>
        </p:txBody>
      </p:sp>
    </p:spTree>
    <p:extLst>
      <p:ext uri="{BB962C8B-B14F-4D97-AF65-F5344CB8AC3E}">
        <p14:creationId xmlns:p14="http://schemas.microsoft.com/office/powerpoint/2010/main" val="2284203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smtClean="0"/>
              <a:t>The Objective of this research </a:t>
            </a:r>
          </a:p>
          <a:p>
            <a:pPr marL="171450" indent="-171450">
              <a:buFont typeface="Arial" panose="020B0604020202020204" pitchFamily="34" charset="0"/>
              <a:buChar char="•"/>
            </a:pPr>
            <a:r>
              <a:rPr lang="" dirty="0" smtClean="0"/>
              <a:t>To forecast</a:t>
            </a:r>
            <a:r>
              <a:rPr lang="" baseline="0" dirty="0" smtClean="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smtClean="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18</a:t>
            </a:fld>
            <a:endParaRPr lang="en-US"/>
          </a:p>
        </p:txBody>
      </p:sp>
    </p:spTree>
    <p:extLst>
      <p:ext uri="{BB962C8B-B14F-4D97-AF65-F5344CB8AC3E}">
        <p14:creationId xmlns:p14="http://schemas.microsoft.com/office/powerpoint/2010/main" val="175646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19</a:t>
            </a:fld>
            <a:endParaRPr lang="en-US"/>
          </a:p>
        </p:txBody>
      </p:sp>
    </p:spTree>
    <p:extLst>
      <p:ext uri="{BB962C8B-B14F-4D97-AF65-F5344CB8AC3E}">
        <p14:creationId xmlns:p14="http://schemas.microsoft.com/office/powerpoint/2010/main" val="2041192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2</a:t>
            </a:fld>
            <a:endParaRPr lang="en-US"/>
          </a:p>
        </p:txBody>
      </p:sp>
    </p:spTree>
    <p:extLst>
      <p:ext uri="{BB962C8B-B14F-4D97-AF65-F5344CB8AC3E}">
        <p14:creationId xmlns:p14="http://schemas.microsoft.com/office/powerpoint/2010/main" val="900326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20</a:t>
            </a:fld>
            <a:endParaRPr lang="en-US"/>
          </a:p>
        </p:txBody>
      </p:sp>
    </p:spTree>
    <p:extLst>
      <p:ext uri="{BB962C8B-B14F-4D97-AF65-F5344CB8AC3E}">
        <p14:creationId xmlns:p14="http://schemas.microsoft.com/office/powerpoint/2010/main" val="3205956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21</a:t>
            </a:fld>
            <a:endParaRPr lang="en-US"/>
          </a:p>
        </p:txBody>
      </p:sp>
    </p:spTree>
    <p:extLst>
      <p:ext uri="{BB962C8B-B14F-4D97-AF65-F5344CB8AC3E}">
        <p14:creationId xmlns:p14="http://schemas.microsoft.com/office/powerpoint/2010/main" val="3867677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22</a:t>
            </a:fld>
            <a:endParaRPr lang="en-US"/>
          </a:p>
        </p:txBody>
      </p:sp>
    </p:spTree>
    <p:extLst>
      <p:ext uri="{BB962C8B-B14F-4D97-AF65-F5344CB8AC3E}">
        <p14:creationId xmlns:p14="http://schemas.microsoft.com/office/powerpoint/2010/main" val="1601652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23</a:t>
            </a:fld>
            <a:endParaRPr lang="en-US"/>
          </a:p>
        </p:txBody>
      </p:sp>
    </p:spTree>
    <p:extLst>
      <p:ext uri="{BB962C8B-B14F-4D97-AF65-F5344CB8AC3E}">
        <p14:creationId xmlns:p14="http://schemas.microsoft.com/office/powerpoint/2010/main" val="2015036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24</a:t>
            </a:fld>
            <a:endParaRPr lang="en-US"/>
          </a:p>
        </p:txBody>
      </p:sp>
    </p:spTree>
    <p:extLst>
      <p:ext uri="{BB962C8B-B14F-4D97-AF65-F5344CB8AC3E}">
        <p14:creationId xmlns:p14="http://schemas.microsoft.com/office/powerpoint/2010/main" val="3980886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25</a:t>
            </a:fld>
            <a:endParaRPr lang="en-US"/>
          </a:p>
        </p:txBody>
      </p:sp>
    </p:spTree>
    <p:extLst>
      <p:ext uri="{BB962C8B-B14F-4D97-AF65-F5344CB8AC3E}">
        <p14:creationId xmlns:p14="http://schemas.microsoft.com/office/powerpoint/2010/main" val="1008105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26</a:t>
            </a:fld>
            <a:endParaRPr lang="en-US"/>
          </a:p>
        </p:txBody>
      </p:sp>
    </p:spTree>
    <p:extLst>
      <p:ext uri="{BB962C8B-B14F-4D97-AF65-F5344CB8AC3E}">
        <p14:creationId xmlns:p14="http://schemas.microsoft.com/office/powerpoint/2010/main" val="35371443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27</a:t>
            </a:fld>
            <a:endParaRPr lang="en-US"/>
          </a:p>
        </p:txBody>
      </p:sp>
    </p:spTree>
    <p:extLst>
      <p:ext uri="{BB962C8B-B14F-4D97-AF65-F5344CB8AC3E}">
        <p14:creationId xmlns:p14="http://schemas.microsoft.com/office/powerpoint/2010/main" val="2961272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28</a:t>
            </a:fld>
            <a:endParaRPr lang="en-US"/>
          </a:p>
        </p:txBody>
      </p:sp>
    </p:spTree>
    <p:extLst>
      <p:ext uri="{BB962C8B-B14F-4D97-AF65-F5344CB8AC3E}">
        <p14:creationId xmlns:p14="http://schemas.microsoft.com/office/powerpoint/2010/main" val="1637109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29</a:t>
            </a:fld>
            <a:endParaRPr lang="en-US"/>
          </a:p>
        </p:txBody>
      </p:sp>
    </p:spTree>
    <p:extLst>
      <p:ext uri="{BB962C8B-B14F-4D97-AF65-F5344CB8AC3E}">
        <p14:creationId xmlns:p14="http://schemas.microsoft.com/office/powerpoint/2010/main" val="1129369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3</a:t>
            </a:fld>
            <a:endParaRPr lang="en-US"/>
          </a:p>
        </p:txBody>
      </p:sp>
    </p:spTree>
    <p:extLst>
      <p:ext uri="{BB962C8B-B14F-4D97-AF65-F5344CB8AC3E}">
        <p14:creationId xmlns:p14="http://schemas.microsoft.com/office/powerpoint/2010/main" val="2282892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30</a:t>
            </a:fld>
            <a:endParaRPr lang="en-US"/>
          </a:p>
        </p:txBody>
      </p:sp>
    </p:spTree>
    <p:extLst>
      <p:ext uri="{BB962C8B-B14F-4D97-AF65-F5344CB8AC3E}">
        <p14:creationId xmlns:p14="http://schemas.microsoft.com/office/powerpoint/2010/main" val="1996951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31</a:t>
            </a:fld>
            <a:endParaRPr lang="en-US"/>
          </a:p>
        </p:txBody>
      </p:sp>
    </p:spTree>
    <p:extLst>
      <p:ext uri="{BB962C8B-B14F-4D97-AF65-F5344CB8AC3E}">
        <p14:creationId xmlns:p14="http://schemas.microsoft.com/office/powerpoint/2010/main" val="5712972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32</a:t>
            </a:fld>
            <a:endParaRPr lang="en-US"/>
          </a:p>
        </p:txBody>
      </p:sp>
    </p:spTree>
    <p:extLst>
      <p:ext uri="{BB962C8B-B14F-4D97-AF65-F5344CB8AC3E}">
        <p14:creationId xmlns:p14="http://schemas.microsoft.com/office/powerpoint/2010/main" val="86392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33</a:t>
            </a:fld>
            <a:endParaRPr lang="en-US"/>
          </a:p>
        </p:txBody>
      </p:sp>
    </p:spTree>
    <p:extLst>
      <p:ext uri="{BB962C8B-B14F-4D97-AF65-F5344CB8AC3E}">
        <p14:creationId xmlns:p14="http://schemas.microsoft.com/office/powerpoint/2010/main" val="4008066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34</a:t>
            </a:fld>
            <a:endParaRPr lang="en-US"/>
          </a:p>
        </p:txBody>
      </p:sp>
    </p:spTree>
    <p:extLst>
      <p:ext uri="{BB962C8B-B14F-4D97-AF65-F5344CB8AC3E}">
        <p14:creationId xmlns:p14="http://schemas.microsoft.com/office/powerpoint/2010/main" val="37718419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35</a:t>
            </a:fld>
            <a:endParaRPr lang="en-US"/>
          </a:p>
        </p:txBody>
      </p:sp>
    </p:spTree>
    <p:extLst>
      <p:ext uri="{BB962C8B-B14F-4D97-AF65-F5344CB8AC3E}">
        <p14:creationId xmlns:p14="http://schemas.microsoft.com/office/powerpoint/2010/main" val="21125204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36</a:t>
            </a:fld>
            <a:endParaRPr lang="en-US"/>
          </a:p>
        </p:txBody>
      </p:sp>
    </p:spTree>
    <p:extLst>
      <p:ext uri="{BB962C8B-B14F-4D97-AF65-F5344CB8AC3E}">
        <p14:creationId xmlns:p14="http://schemas.microsoft.com/office/powerpoint/2010/main" val="30557365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37</a:t>
            </a:fld>
            <a:endParaRPr lang="en-US"/>
          </a:p>
        </p:txBody>
      </p:sp>
    </p:spTree>
    <p:extLst>
      <p:ext uri="{BB962C8B-B14F-4D97-AF65-F5344CB8AC3E}">
        <p14:creationId xmlns:p14="http://schemas.microsoft.com/office/powerpoint/2010/main" val="8535606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38</a:t>
            </a:fld>
            <a:endParaRPr lang="en-US"/>
          </a:p>
        </p:txBody>
      </p:sp>
    </p:spTree>
    <p:extLst>
      <p:ext uri="{BB962C8B-B14F-4D97-AF65-F5344CB8AC3E}">
        <p14:creationId xmlns:p14="http://schemas.microsoft.com/office/powerpoint/2010/main" val="6191934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39</a:t>
            </a:fld>
            <a:endParaRPr lang="en-US"/>
          </a:p>
        </p:txBody>
      </p:sp>
    </p:spTree>
    <p:extLst>
      <p:ext uri="{BB962C8B-B14F-4D97-AF65-F5344CB8AC3E}">
        <p14:creationId xmlns:p14="http://schemas.microsoft.com/office/powerpoint/2010/main" val="2935098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4</a:t>
            </a:fld>
            <a:endParaRPr lang="en-US"/>
          </a:p>
        </p:txBody>
      </p:sp>
    </p:spTree>
    <p:extLst>
      <p:ext uri="{BB962C8B-B14F-4D97-AF65-F5344CB8AC3E}">
        <p14:creationId xmlns:p14="http://schemas.microsoft.com/office/powerpoint/2010/main" val="6470273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40</a:t>
            </a:fld>
            <a:endParaRPr lang="en-US"/>
          </a:p>
        </p:txBody>
      </p:sp>
    </p:spTree>
    <p:extLst>
      <p:ext uri="{BB962C8B-B14F-4D97-AF65-F5344CB8AC3E}">
        <p14:creationId xmlns:p14="http://schemas.microsoft.com/office/powerpoint/2010/main" val="3580519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41</a:t>
            </a:fld>
            <a:endParaRPr lang="en-US"/>
          </a:p>
        </p:txBody>
      </p:sp>
    </p:spTree>
    <p:extLst>
      <p:ext uri="{BB962C8B-B14F-4D97-AF65-F5344CB8AC3E}">
        <p14:creationId xmlns:p14="http://schemas.microsoft.com/office/powerpoint/2010/main" val="3986013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5</a:t>
            </a:fld>
            <a:endParaRPr lang="en-US"/>
          </a:p>
        </p:txBody>
      </p:sp>
    </p:spTree>
    <p:extLst>
      <p:ext uri="{BB962C8B-B14F-4D97-AF65-F5344CB8AC3E}">
        <p14:creationId xmlns:p14="http://schemas.microsoft.com/office/powerpoint/2010/main" val="1801301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6</a:t>
            </a:fld>
            <a:endParaRPr lang="en-US"/>
          </a:p>
        </p:txBody>
      </p:sp>
    </p:spTree>
    <p:extLst>
      <p:ext uri="{BB962C8B-B14F-4D97-AF65-F5344CB8AC3E}">
        <p14:creationId xmlns:p14="http://schemas.microsoft.com/office/powerpoint/2010/main" val="265343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7</a:t>
            </a:fld>
            <a:endParaRPr lang="en-US"/>
          </a:p>
        </p:txBody>
      </p:sp>
    </p:spTree>
    <p:extLst>
      <p:ext uri="{BB962C8B-B14F-4D97-AF65-F5344CB8AC3E}">
        <p14:creationId xmlns:p14="http://schemas.microsoft.com/office/powerpoint/2010/main" val="4051191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8</a:t>
            </a:fld>
            <a:endParaRPr lang="en-US"/>
          </a:p>
        </p:txBody>
      </p:sp>
    </p:spTree>
    <p:extLst>
      <p:ext uri="{BB962C8B-B14F-4D97-AF65-F5344CB8AC3E}">
        <p14:creationId xmlns:p14="http://schemas.microsoft.com/office/powerpoint/2010/main" val="4202154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dirty="0"/>
              <a:t>The Objective of this research </a:t>
            </a:r>
          </a:p>
          <a:p>
            <a:pPr marL="171450" indent="-171450">
              <a:buFont typeface="Arial" panose="020B0604020202020204" pitchFamily="34" charset="0"/>
              <a:buChar char="•"/>
            </a:pPr>
            <a:r>
              <a:rPr lang="" dirty="0"/>
              <a:t>To forecast</a:t>
            </a:r>
            <a:r>
              <a:rPr lang="" baseline="0" dirty="0"/>
              <a:t> the construction of SFHs in United States, so that it guide construction business community about where to invest ahead of time. Past data can be used analyze complex patterns in SFHs construction across united states (US)</a:t>
            </a:r>
          </a:p>
          <a:p>
            <a:pPr marL="171450" indent="-171450">
              <a:buFont typeface="Arial" panose="020B0604020202020204" pitchFamily="34" charset="0"/>
              <a:buChar char="•"/>
            </a:pPr>
            <a:r>
              <a:rPr lang="" baseline="0" dirty="0"/>
              <a:t>Once we get the prediction, now it is important to know the optimal locations where construction company build plants</a:t>
            </a:r>
          </a:p>
        </p:txBody>
      </p:sp>
      <p:sp>
        <p:nvSpPr>
          <p:cNvPr id="4" name="Slide Number Placeholder 3"/>
          <p:cNvSpPr>
            <a:spLocks noGrp="1"/>
          </p:cNvSpPr>
          <p:nvPr>
            <p:ph type="sldNum" sz="quarter" idx="10"/>
          </p:nvPr>
        </p:nvSpPr>
        <p:spPr/>
        <p:txBody>
          <a:bodyPr/>
          <a:lstStyle/>
          <a:p>
            <a:fld id="{050C30E5-2E32-43DC-8976-7204D627908F}" type="slidenum">
              <a:rPr lang="en-US" smtClean="0"/>
              <a:t>9</a:t>
            </a:fld>
            <a:endParaRPr lang="en-US"/>
          </a:p>
        </p:txBody>
      </p:sp>
    </p:spTree>
    <p:extLst>
      <p:ext uri="{BB962C8B-B14F-4D97-AF65-F5344CB8AC3E}">
        <p14:creationId xmlns:p14="http://schemas.microsoft.com/office/powerpoint/2010/main" val="3342409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7FC91A-EC76-4344-8889-89B6572F622E}" type="datetime1">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91804-FCC1-42DE-84BE-371365D4A817}" type="slidenum">
              <a:rPr lang="en-US" smtClean="0"/>
              <a:t>‹#›</a:t>
            </a:fld>
            <a:endParaRPr lang="en-US"/>
          </a:p>
        </p:txBody>
      </p:sp>
    </p:spTree>
    <p:extLst>
      <p:ext uri="{BB962C8B-B14F-4D97-AF65-F5344CB8AC3E}">
        <p14:creationId xmlns:p14="http://schemas.microsoft.com/office/powerpoint/2010/main" val="1564833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D9FA59-0C14-4F8C-8C39-0732DDDD183A}" type="datetime1">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91804-FCC1-42DE-84BE-371365D4A817}" type="slidenum">
              <a:rPr lang="en-US" smtClean="0"/>
              <a:t>‹#›</a:t>
            </a:fld>
            <a:endParaRPr lang="en-US"/>
          </a:p>
        </p:txBody>
      </p:sp>
    </p:spTree>
    <p:extLst>
      <p:ext uri="{BB962C8B-B14F-4D97-AF65-F5344CB8AC3E}">
        <p14:creationId xmlns:p14="http://schemas.microsoft.com/office/powerpoint/2010/main" val="3007569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A5CA3A-4835-42CB-91B2-6FAE2E882D54}" type="datetime1">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91804-FCC1-42DE-84BE-371365D4A817}" type="slidenum">
              <a:rPr lang="en-US" smtClean="0"/>
              <a:t>‹#›</a:t>
            </a:fld>
            <a:endParaRPr lang="en-US"/>
          </a:p>
        </p:txBody>
      </p:sp>
    </p:spTree>
    <p:extLst>
      <p:ext uri="{BB962C8B-B14F-4D97-AF65-F5344CB8AC3E}">
        <p14:creationId xmlns:p14="http://schemas.microsoft.com/office/powerpoint/2010/main" val="3351681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7C9DE6-A9B0-4843-BA60-A8AF5EE05DBB}" type="datetime1">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91804-FCC1-42DE-84BE-371365D4A817}" type="slidenum">
              <a:rPr lang="en-US" smtClean="0"/>
              <a:t>‹#›</a:t>
            </a:fld>
            <a:endParaRPr lang="en-US"/>
          </a:p>
        </p:txBody>
      </p:sp>
    </p:spTree>
    <p:extLst>
      <p:ext uri="{BB962C8B-B14F-4D97-AF65-F5344CB8AC3E}">
        <p14:creationId xmlns:p14="http://schemas.microsoft.com/office/powerpoint/2010/main" val="1200083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38E8F8-3224-4BA6-9939-A707AFAE2B48}" type="datetime1">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91804-FCC1-42DE-84BE-371365D4A817}" type="slidenum">
              <a:rPr lang="en-US" smtClean="0"/>
              <a:t>‹#›</a:t>
            </a:fld>
            <a:endParaRPr lang="en-US"/>
          </a:p>
        </p:txBody>
      </p:sp>
    </p:spTree>
    <p:extLst>
      <p:ext uri="{BB962C8B-B14F-4D97-AF65-F5344CB8AC3E}">
        <p14:creationId xmlns:p14="http://schemas.microsoft.com/office/powerpoint/2010/main" val="2211247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344A47E-8075-4235-9625-FF0EA51E3E57}" type="datetime1">
              <a:rPr lang="en-US" smtClean="0"/>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91804-FCC1-42DE-84BE-371365D4A817}" type="slidenum">
              <a:rPr lang="en-US" smtClean="0"/>
              <a:t>‹#›</a:t>
            </a:fld>
            <a:endParaRPr lang="en-US"/>
          </a:p>
        </p:txBody>
      </p:sp>
    </p:spTree>
    <p:extLst>
      <p:ext uri="{BB962C8B-B14F-4D97-AF65-F5344CB8AC3E}">
        <p14:creationId xmlns:p14="http://schemas.microsoft.com/office/powerpoint/2010/main" val="999064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A8591D2-7081-40FA-9390-218E13202174}" type="datetime1">
              <a:rPr lang="en-US" smtClean="0"/>
              <a:t>10/13/2022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791804-FCC1-42DE-84BE-371365D4A817}" type="slidenum">
              <a:rPr lang="en-US" smtClean="0"/>
              <a:t>‹#›</a:t>
            </a:fld>
            <a:endParaRPr lang="en-US"/>
          </a:p>
        </p:txBody>
      </p:sp>
    </p:spTree>
    <p:extLst>
      <p:ext uri="{BB962C8B-B14F-4D97-AF65-F5344CB8AC3E}">
        <p14:creationId xmlns:p14="http://schemas.microsoft.com/office/powerpoint/2010/main" val="1747264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ADE0FC-560D-4D41-8677-16F278ACA12C}" type="datetime1">
              <a:rPr lang="en-US" smtClean="0"/>
              <a:t>10/13/2022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791804-FCC1-42DE-84BE-371365D4A817}" type="slidenum">
              <a:rPr lang="en-US" smtClean="0"/>
              <a:t>‹#›</a:t>
            </a:fld>
            <a:endParaRPr lang="en-US"/>
          </a:p>
        </p:txBody>
      </p:sp>
    </p:spTree>
    <p:extLst>
      <p:ext uri="{BB962C8B-B14F-4D97-AF65-F5344CB8AC3E}">
        <p14:creationId xmlns:p14="http://schemas.microsoft.com/office/powerpoint/2010/main" val="4121631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77A978-2DC3-4D35-9704-98524951AB58}" type="datetime1">
              <a:rPr lang="en-US" smtClean="0"/>
              <a:t>10/13/2022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791804-FCC1-42DE-84BE-371365D4A817}" type="slidenum">
              <a:rPr lang="en-US" smtClean="0"/>
              <a:t>‹#›</a:t>
            </a:fld>
            <a:endParaRPr lang="en-US"/>
          </a:p>
        </p:txBody>
      </p:sp>
    </p:spTree>
    <p:extLst>
      <p:ext uri="{BB962C8B-B14F-4D97-AF65-F5344CB8AC3E}">
        <p14:creationId xmlns:p14="http://schemas.microsoft.com/office/powerpoint/2010/main" val="3355586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5D43E5A-E977-4970-9DA7-D666F99FA835}" type="datetime1">
              <a:rPr lang="en-US" smtClean="0"/>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91804-FCC1-42DE-84BE-371365D4A817}" type="slidenum">
              <a:rPr lang="en-US" smtClean="0"/>
              <a:t>‹#›</a:t>
            </a:fld>
            <a:endParaRPr lang="en-US"/>
          </a:p>
        </p:txBody>
      </p:sp>
    </p:spTree>
    <p:extLst>
      <p:ext uri="{BB962C8B-B14F-4D97-AF65-F5344CB8AC3E}">
        <p14:creationId xmlns:p14="http://schemas.microsoft.com/office/powerpoint/2010/main" val="358742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9E6A14A-1BDA-4E59-A088-96CCAA9E261B}" type="datetime1">
              <a:rPr lang="en-US" smtClean="0"/>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91804-FCC1-42DE-84BE-371365D4A817}" type="slidenum">
              <a:rPr lang="en-US" smtClean="0"/>
              <a:t>‹#›</a:t>
            </a:fld>
            <a:endParaRPr lang="en-US"/>
          </a:p>
        </p:txBody>
      </p:sp>
    </p:spTree>
    <p:extLst>
      <p:ext uri="{BB962C8B-B14F-4D97-AF65-F5344CB8AC3E}">
        <p14:creationId xmlns:p14="http://schemas.microsoft.com/office/powerpoint/2010/main" val="3176131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ounded Rectangle 12"/>
          <p:cNvSpPr/>
          <p:nvPr userDrawn="1"/>
        </p:nvSpPr>
        <p:spPr>
          <a:xfrm>
            <a:off x="224811" y="6496844"/>
            <a:ext cx="11800502" cy="184641"/>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2" name="Rounded Rectangle 11"/>
          <p:cNvSpPr/>
          <p:nvPr userDrawn="1"/>
        </p:nvSpPr>
        <p:spPr>
          <a:xfrm rot="5400000">
            <a:off x="9246969" y="3458538"/>
            <a:ext cx="5395594" cy="231761"/>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CDACFF-C115-450F-9C82-625B540E4C01}" type="datetime1">
              <a:rPr lang="en-US" smtClean="0"/>
              <a:t>10/13/2022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91804-FCC1-42DE-84BE-371365D4A817}" type="slidenum">
              <a:rPr lang="en-US" smtClean="0"/>
              <a:t>‹#›</a:t>
            </a:fld>
            <a:endParaRPr lang="en-US"/>
          </a:p>
        </p:txBody>
      </p:sp>
      <p:pic>
        <p:nvPicPr>
          <p:cNvPr id="8" name="Picture 7"/>
          <p:cNvPicPr>
            <a:picLocks noChangeAspect="1"/>
          </p:cNvPicPr>
          <p:nvPr userDrawn="1"/>
        </p:nvPicPr>
        <p:blipFill>
          <a:blip r:embed="rId13"/>
          <a:stretch>
            <a:fillRect/>
          </a:stretch>
        </p:blipFill>
        <p:spPr>
          <a:xfrm>
            <a:off x="11466094" y="6099676"/>
            <a:ext cx="689811" cy="689811"/>
          </a:xfrm>
          <a:prstGeom prst="rect">
            <a:avLst/>
          </a:prstGeom>
        </p:spPr>
      </p:pic>
      <p:sp>
        <p:nvSpPr>
          <p:cNvPr id="9" name="Rectangle 8"/>
          <p:cNvSpPr/>
          <p:nvPr userDrawn="1"/>
        </p:nvSpPr>
        <p:spPr>
          <a:xfrm>
            <a:off x="11706225" y="6272213"/>
            <a:ext cx="319088" cy="449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0" name="Rounded Rectangle 9"/>
          <p:cNvSpPr/>
          <p:nvPr userDrawn="1"/>
        </p:nvSpPr>
        <p:spPr>
          <a:xfrm>
            <a:off x="224811" y="876620"/>
            <a:ext cx="6586955" cy="170090"/>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1" name="Rounded Rectangle 10"/>
          <p:cNvSpPr/>
          <p:nvPr userDrawn="1"/>
        </p:nvSpPr>
        <p:spPr>
          <a:xfrm rot="5400000">
            <a:off x="-2605978" y="3692206"/>
            <a:ext cx="5800262" cy="173693"/>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pic>
        <p:nvPicPr>
          <p:cNvPr id="2050" name="Picture 2" descr="Checkbox Check Tick - Free vector graphic on Pixabay"/>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215735" y="253715"/>
            <a:ext cx="759818" cy="66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04189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lifetimes.readthedocs.io/en/latest/"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410" y="4869189"/>
            <a:ext cx="11064240" cy="1531611"/>
          </a:xfrm>
        </p:spPr>
        <p:txBody>
          <a:bodyPr>
            <a:noAutofit/>
          </a:bodyPr>
          <a:lstStyle/>
          <a:p>
            <a:pPr>
              <a:lnSpc>
                <a:spcPct val="150000"/>
              </a:lnSpc>
            </a:pPr>
            <a:r>
              <a:rPr lang="en-US" sz="3600" b="1" dirty="0" smtClean="0">
                <a:solidFill>
                  <a:schemeClr val="accent6">
                    <a:lumMod val="75000"/>
                  </a:schemeClr>
                </a:solidFill>
                <a:latin typeface="Times New Roman" panose="02020603050405020304" pitchFamily="18" charset="0"/>
                <a:cs typeface="Times New Roman" panose="02020603050405020304" pitchFamily="18" charset="0"/>
              </a:rPr>
              <a:t>Customer Segmentation using RFM </a:t>
            </a:r>
            <a:r>
              <a:rPr lang="en-US" sz="3600" b="1" dirty="0" smtClean="0">
                <a:solidFill>
                  <a:srgbClr val="C00000"/>
                </a:solidFill>
                <a:latin typeface="Times New Roman" panose="02020603050405020304" pitchFamily="18" charset="0"/>
                <a:cs typeface="Times New Roman" panose="02020603050405020304" pitchFamily="18" charset="0"/>
              </a:rPr>
              <a:t>&amp; </a:t>
            </a:r>
            <a:r>
              <a:rPr lang="en-US" sz="3600" b="1" dirty="0" smtClean="0">
                <a:solidFill>
                  <a:srgbClr val="00B0F0"/>
                </a:solidFill>
                <a:latin typeface="Times New Roman" panose="02020603050405020304" pitchFamily="18" charset="0"/>
                <a:cs typeface="Times New Roman" panose="02020603050405020304" pitchFamily="18" charset="0"/>
              </a:rPr>
              <a:t>Customer Life Time Value (CLTV)</a:t>
            </a:r>
            <a:endParaRPr lang="en-US" sz="3600" b="1" dirty="0">
              <a:solidFill>
                <a:srgbClr val="00B0F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43652" y="1107680"/>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8" name="Slide Number Placeholder 5"/>
          <p:cNvSpPr>
            <a:spLocks noGrp="1"/>
          </p:cNvSpPr>
          <p:nvPr>
            <p:ph type="sldNum" sz="quarter" idx="12"/>
          </p:nvPr>
        </p:nvSpPr>
        <p:spPr>
          <a:xfrm>
            <a:off x="11677650" y="6301525"/>
            <a:ext cx="286616" cy="365125"/>
          </a:xfrm>
        </p:spPr>
        <p:txBody>
          <a:bodyPr/>
          <a:lstStyle/>
          <a:p>
            <a:r>
              <a:rPr lang="en-US" sz="1800" b="1" dirty="0" smtClean="0">
                <a:solidFill>
                  <a:schemeClr val="tx1"/>
                </a:solidFill>
              </a:rPr>
              <a:t>1</a:t>
            </a:r>
            <a:endParaRPr lang="en-US" sz="1800" b="1" dirty="0">
              <a:solidFill>
                <a:schemeClr val="tx1"/>
              </a:solidFill>
            </a:endParaRPr>
          </a:p>
        </p:txBody>
      </p:sp>
      <p:pic>
        <p:nvPicPr>
          <p:cNvPr id="6" name="Picture 5"/>
          <p:cNvPicPr>
            <a:picLocks noChangeAspect="1"/>
          </p:cNvPicPr>
          <p:nvPr/>
        </p:nvPicPr>
        <p:blipFill>
          <a:blip r:embed="rId3"/>
          <a:stretch>
            <a:fillRect/>
          </a:stretch>
        </p:blipFill>
        <p:spPr>
          <a:xfrm>
            <a:off x="443652" y="1107680"/>
            <a:ext cx="6840375" cy="3582635"/>
          </a:xfrm>
          <a:prstGeom prst="rect">
            <a:avLst/>
          </a:prstGeom>
        </p:spPr>
      </p:pic>
    </p:spTree>
    <p:extLst>
      <p:ext uri="{BB962C8B-B14F-4D97-AF65-F5344CB8AC3E}">
        <p14:creationId xmlns:p14="http://schemas.microsoft.com/office/powerpoint/2010/main" val="10424470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6564" y="1285266"/>
            <a:ext cx="8746242" cy="2036733"/>
          </a:xfrm>
        </p:spPr>
        <p:txBody>
          <a:bodyPr>
            <a:noAutofit/>
          </a:bodyPr>
          <a:lstStyle/>
          <a:p>
            <a:pPr algn="just">
              <a:lnSpc>
                <a:spcPct val="150000"/>
              </a:lnSpc>
            </a:pPr>
            <a:r>
              <a:rPr lang="de-DE" sz="2400" kern="0" dirty="0" smtClean="0">
                <a:solidFill>
                  <a:srgbClr val="7030A0"/>
                </a:solidFill>
                <a:latin typeface="Times New Roman" panose="02020603050405020304" pitchFamily="18" charset="0"/>
                <a:cs typeface="Times New Roman" panose="02020603050405020304" pitchFamily="18" charset="0"/>
              </a:rPr>
              <a:t>.</a:t>
            </a:r>
            <a:endParaRPr lang="de-DE" sz="2400" kern="0" dirty="0">
              <a:solidFill>
                <a:srgbClr val="7030A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74824" y="1129402"/>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11562448" y="6301525"/>
            <a:ext cx="523810" cy="365125"/>
          </a:xfrm>
        </p:spPr>
        <p:txBody>
          <a:bodyPr/>
          <a:lstStyle/>
          <a:p>
            <a:fld id="{1A791804-FCC1-42DE-84BE-371365D4A817}" type="slidenum">
              <a:rPr lang="en-US" sz="1800" b="1" smtClean="0">
                <a:solidFill>
                  <a:schemeClr val="tx1"/>
                </a:solidFill>
              </a:rPr>
              <a:t>10</a:t>
            </a:fld>
            <a:endParaRPr lang="en-US" sz="1800" b="1" dirty="0">
              <a:solidFill>
                <a:schemeClr val="tx1"/>
              </a:solidFill>
            </a:endParaRPr>
          </a:p>
        </p:txBody>
      </p:sp>
      <p:pic>
        <p:nvPicPr>
          <p:cNvPr id="4" name="Picture 3"/>
          <p:cNvPicPr>
            <a:picLocks noChangeAspect="1"/>
          </p:cNvPicPr>
          <p:nvPr/>
        </p:nvPicPr>
        <p:blipFill>
          <a:blip r:embed="rId3"/>
          <a:stretch>
            <a:fillRect/>
          </a:stretch>
        </p:blipFill>
        <p:spPr>
          <a:xfrm>
            <a:off x="1150233" y="1126619"/>
            <a:ext cx="9867906" cy="4079032"/>
          </a:xfrm>
          <a:prstGeom prst="rect">
            <a:avLst/>
          </a:prstGeom>
        </p:spPr>
      </p:pic>
      <p:pic>
        <p:nvPicPr>
          <p:cNvPr id="5" name="Picture 4"/>
          <p:cNvPicPr>
            <a:picLocks noChangeAspect="1"/>
          </p:cNvPicPr>
          <p:nvPr/>
        </p:nvPicPr>
        <p:blipFill>
          <a:blip r:embed="rId4"/>
          <a:stretch>
            <a:fillRect/>
          </a:stretch>
        </p:blipFill>
        <p:spPr>
          <a:xfrm>
            <a:off x="1950954" y="5383279"/>
            <a:ext cx="7895238" cy="476190"/>
          </a:xfrm>
          <a:prstGeom prst="rect">
            <a:avLst/>
          </a:prstGeom>
        </p:spPr>
      </p:pic>
      <p:sp>
        <p:nvSpPr>
          <p:cNvPr id="7" name="Rectangle 6"/>
          <p:cNvSpPr/>
          <p:nvPr/>
        </p:nvSpPr>
        <p:spPr>
          <a:xfrm>
            <a:off x="1950954" y="1126619"/>
            <a:ext cx="779318" cy="40790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9" name="Rectangle 8"/>
          <p:cNvSpPr/>
          <p:nvPr/>
        </p:nvSpPr>
        <p:spPr bwMode="auto">
          <a:xfrm>
            <a:off x="1950955" y="1126619"/>
            <a:ext cx="779860" cy="4079032"/>
          </a:xfrm>
          <a:prstGeom prst="rect">
            <a:avLst/>
          </a:prstGeom>
          <a:solidFill>
            <a:schemeClr val="bg1">
              <a:lumMod val="85000"/>
              <a:alpha val="88000"/>
            </a:schemeClr>
          </a:solidFill>
          <a:ln w="38100" cap="flat" cmpd="sng" algn="ctr">
            <a:solidFill>
              <a:schemeClr val="bg1">
                <a:lumMod val="95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pic>
        <p:nvPicPr>
          <p:cNvPr id="8" name="Picture 7"/>
          <p:cNvPicPr>
            <a:picLocks noChangeAspect="1"/>
          </p:cNvPicPr>
          <p:nvPr/>
        </p:nvPicPr>
        <p:blipFill>
          <a:blip r:embed="rId5"/>
          <a:stretch>
            <a:fillRect/>
          </a:stretch>
        </p:blipFill>
        <p:spPr>
          <a:xfrm>
            <a:off x="1822382" y="5380187"/>
            <a:ext cx="8152381" cy="638095"/>
          </a:xfrm>
          <a:prstGeom prst="rect">
            <a:avLst/>
          </a:prstGeom>
        </p:spPr>
      </p:pic>
      <p:pic>
        <p:nvPicPr>
          <p:cNvPr id="10" name="Picture 9"/>
          <p:cNvPicPr>
            <a:picLocks noChangeAspect="1"/>
          </p:cNvPicPr>
          <p:nvPr/>
        </p:nvPicPr>
        <p:blipFill>
          <a:blip r:embed="rId6"/>
          <a:stretch>
            <a:fillRect/>
          </a:stretch>
        </p:blipFill>
        <p:spPr>
          <a:xfrm>
            <a:off x="2475616" y="6046363"/>
            <a:ext cx="6638095" cy="257143"/>
          </a:xfrm>
          <a:prstGeom prst="rect">
            <a:avLst/>
          </a:prstGeom>
        </p:spPr>
      </p:pic>
      <p:sp>
        <p:nvSpPr>
          <p:cNvPr id="12" name="Rectangle 11"/>
          <p:cNvSpPr/>
          <p:nvPr/>
        </p:nvSpPr>
        <p:spPr bwMode="auto">
          <a:xfrm>
            <a:off x="2730272" y="1134967"/>
            <a:ext cx="779860" cy="4079032"/>
          </a:xfrm>
          <a:prstGeom prst="rect">
            <a:avLst/>
          </a:prstGeom>
          <a:solidFill>
            <a:schemeClr val="bg1">
              <a:lumMod val="85000"/>
              <a:alpha val="88000"/>
            </a:schemeClr>
          </a:solidFill>
          <a:ln w="38100" cap="flat" cmpd="sng" algn="ctr">
            <a:solidFill>
              <a:schemeClr val="bg1">
                <a:lumMod val="95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13" name="Rectangle 12"/>
          <p:cNvSpPr/>
          <p:nvPr/>
        </p:nvSpPr>
        <p:spPr bwMode="auto">
          <a:xfrm>
            <a:off x="4679459" y="1142342"/>
            <a:ext cx="779860" cy="4079032"/>
          </a:xfrm>
          <a:prstGeom prst="rect">
            <a:avLst/>
          </a:prstGeom>
          <a:solidFill>
            <a:schemeClr val="bg1">
              <a:lumMod val="85000"/>
              <a:alpha val="88000"/>
            </a:schemeClr>
          </a:solidFill>
          <a:ln w="38100" cap="flat" cmpd="sng" algn="ctr">
            <a:solidFill>
              <a:schemeClr val="bg1">
                <a:lumMod val="95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14" name="Rectangle 13"/>
          <p:cNvSpPr/>
          <p:nvPr/>
        </p:nvSpPr>
        <p:spPr bwMode="auto">
          <a:xfrm>
            <a:off x="5441723" y="1131316"/>
            <a:ext cx="779860" cy="4079032"/>
          </a:xfrm>
          <a:prstGeom prst="rect">
            <a:avLst/>
          </a:prstGeom>
          <a:solidFill>
            <a:schemeClr val="bg1">
              <a:lumMod val="85000"/>
              <a:alpha val="88000"/>
            </a:schemeClr>
          </a:solidFill>
          <a:ln w="38100" cap="flat" cmpd="sng" algn="ctr">
            <a:solidFill>
              <a:schemeClr val="bg1">
                <a:lumMod val="95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15" name="Rectangle 14"/>
          <p:cNvSpPr/>
          <p:nvPr/>
        </p:nvSpPr>
        <p:spPr bwMode="auto">
          <a:xfrm>
            <a:off x="7361896" y="1118271"/>
            <a:ext cx="779860" cy="4079032"/>
          </a:xfrm>
          <a:prstGeom prst="rect">
            <a:avLst/>
          </a:prstGeom>
          <a:solidFill>
            <a:schemeClr val="bg1">
              <a:lumMod val="85000"/>
              <a:alpha val="88000"/>
            </a:schemeClr>
          </a:solidFill>
          <a:ln w="38100" cap="flat" cmpd="sng" algn="ctr">
            <a:solidFill>
              <a:schemeClr val="bg1">
                <a:lumMod val="95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17" name="Rectangle 16"/>
          <p:cNvSpPr/>
          <p:nvPr/>
        </p:nvSpPr>
        <p:spPr bwMode="auto">
          <a:xfrm>
            <a:off x="8141213" y="1119319"/>
            <a:ext cx="779860" cy="4079032"/>
          </a:xfrm>
          <a:prstGeom prst="rect">
            <a:avLst/>
          </a:prstGeom>
          <a:solidFill>
            <a:schemeClr val="bg1">
              <a:lumMod val="85000"/>
              <a:alpha val="88000"/>
            </a:schemeClr>
          </a:solidFill>
          <a:ln w="38100" cap="flat" cmpd="sng" algn="ctr">
            <a:solidFill>
              <a:schemeClr val="bg1">
                <a:lumMod val="95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18" name="Rectangle 17"/>
          <p:cNvSpPr/>
          <p:nvPr/>
        </p:nvSpPr>
        <p:spPr bwMode="auto">
          <a:xfrm>
            <a:off x="10090400" y="1133919"/>
            <a:ext cx="880299" cy="4079032"/>
          </a:xfrm>
          <a:prstGeom prst="rect">
            <a:avLst/>
          </a:prstGeom>
          <a:solidFill>
            <a:schemeClr val="bg1">
              <a:lumMod val="85000"/>
              <a:alpha val="88000"/>
            </a:schemeClr>
          </a:solidFill>
          <a:ln w="38100" cap="flat" cmpd="sng" algn="ctr">
            <a:solidFill>
              <a:schemeClr val="bg1">
                <a:lumMod val="95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pic>
        <p:nvPicPr>
          <p:cNvPr id="11" name="Picture 10"/>
          <p:cNvPicPr>
            <a:picLocks noChangeAspect="1"/>
          </p:cNvPicPr>
          <p:nvPr/>
        </p:nvPicPr>
        <p:blipFill>
          <a:blip r:embed="rId7"/>
          <a:stretch>
            <a:fillRect/>
          </a:stretch>
        </p:blipFill>
        <p:spPr>
          <a:xfrm>
            <a:off x="2881871" y="1569837"/>
            <a:ext cx="523810" cy="619048"/>
          </a:xfrm>
          <a:prstGeom prst="rect">
            <a:avLst/>
          </a:prstGeom>
        </p:spPr>
      </p:pic>
      <p:pic>
        <p:nvPicPr>
          <p:cNvPr id="19" name="Picture 18"/>
          <p:cNvPicPr>
            <a:picLocks noChangeAspect="1"/>
          </p:cNvPicPr>
          <p:nvPr/>
        </p:nvPicPr>
        <p:blipFill>
          <a:blip r:embed="rId7"/>
          <a:stretch>
            <a:fillRect/>
          </a:stretch>
        </p:blipFill>
        <p:spPr>
          <a:xfrm>
            <a:off x="5559507" y="1569837"/>
            <a:ext cx="523810" cy="619048"/>
          </a:xfrm>
          <a:prstGeom prst="rect">
            <a:avLst/>
          </a:prstGeom>
        </p:spPr>
      </p:pic>
      <p:pic>
        <p:nvPicPr>
          <p:cNvPr id="20" name="Picture 19"/>
          <p:cNvPicPr>
            <a:picLocks noChangeAspect="1"/>
          </p:cNvPicPr>
          <p:nvPr/>
        </p:nvPicPr>
        <p:blipFill>
          <a:blip r:embed="rId7"/>
          <a:stretch>
            <a:fillRect/>
          </a:stretch>
        </p:blipFill>
        <p:spPr>
          <a:xfrm>
            <a:off x="8260700" y="1569837"/>
            <a:ext cx="523810" cy="619048"/>
          </a:xfrm>
          <a:prstGeom prst="rect">
            <a:avLst/>
          </a:prstGeom>
        </p:spPr>
      </p:pic>
      <p:sp>
        <p:nvSpPr>
          <p:cNvPr id="21" name="Right Arrow 20"/>
          <p:cNvSpPr/>
          <p:nvPr/>
        </p:nvSpPr>
        <p:spPr>
          <a:xfrm>
            <a:off x="9006614" y="1688361"/>
            <a:ext cx="1053690" cy="3820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grpSp>
        <p:nvGrpSpPr>
          <p:cNvPr id="25" name="Group 24"/>
          <p:cNvGrpSpPr/>
          <p:nvPr/>
        </p:nvGrpSpPr>
        <p:grpSpPr>
          <a:xfrm>
            <a:off x="10754042" y="1578574"/>
            <a:ext cx="1332216" cy="627496"/>
            <a:chOff x="10754042" y="1578574"/>
            <a:chExt cx="1332216" cy="627496"/>
          </a:xfrm>
        </p:grpSpPr>
        <p:pic>
          <p:nvPicPr>
            <p:cNvPr id="22" name="Picture 21"/>
            <p:cNvPicPr>
              <a:picLocks noChangeAspect="1"/>
            </p:cNvPicPr>
            <p:nvPr/>
          </p:nvPicPr>
          <p:blipFill>
            <a:blip r:embed="rId7"/>
            <a:stretch>
              <a:fillRect/>
            </a:stretch>
          </p:blipFill>
          <p:spPr>
            <a:xfrm>
              <a:off x="10754042" y="1587022"/>
              <a:ext cx="523810" cy="619048"/>
            </a:xfrm>
            <a:prstGeom prst="rect">
              <a:avLst/>
            </a:prstGeom>
          </p:spPr>
        </p:pic>
        <p:pic>
          <p:nvPicPr>
            <p:cNvPr id="23" name="Picture 22"/>
            <p:cNvPicPr>
              <a:picLocks noChangeAspect="1"/>
            </p:cNvPicPr>
            <p:nvPr/>
          </p:nvPicPr>
          <p:blipFill>
            <a:blip r:embed="rId7"/>
            <a:stretch>
              <a:fillRect/>
            </a:stretch>
          </p:blipFill>
          <p:spPr>
            <a:xfrm>
              <a:off x="11145892" y="1582798"/>
              <a:ext cx="523810" cy="619048"/>
            </a:xfrm>
            <a:prstGeom prst="rect">
              <a:avLst/>
            </a:prstGeom>
          </p:spPr>
        </p:pic>
        <p:pic>
          <p:nvPicPr>
            <p:cNvPr id="24" name="Picture 23"/>
            <p:cNvPicPr>
              <a:picLocks noChangeAspect="1"/>
            </p:cNvPicPr>
            <p:nvPr/>
          </p:nvPicPr>
          <p:blipFill>
            <a:blip r:embed="rId7"/>
            <a:stretch>
              <a:fillRect/>
            </a:stretch>
          </p:blipFill>
          <p:spPr>
            <a:xfrm>
              <a:off x="11562448" y="1578574"/>
              <a:ext cx="523810" cy="619048"/>
            </a:xfrm>
            <a:prstGeom prst="rect">
              <a:avLst/>
            </a:prstGeom>
          </p:spPr>
        </p:pic>
      </p:grpSp>
      <p:sp>
        <p:nvSpPr>
          <p:cNvPr id="26" name="Title 1"/>
          <p:cNvSpPr txBox="1">
            <a:spLocks/>
          </p:cNvSpPr>
          <p:nvPr/>
        </p:nvSpPr>
        <p:spPr>
          <a:xfrm>
            <a:off x="877030" y="228057"/>
            <a:ext cx="6913658" cy="567123"/>
          </a:xfrm>
          <a:prstGeom prst="rect">
            <a:avLst/>
          </a:prstGeom>
          <a:solidFill>
            <a:schemeClr val="bg1"/>
          </a:solidFill>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smtClean="0">
                <a:latin typeface="Times New Roman" panose="02020603050405020304" pitchFamily="18" charset="0"/>
                <a:cs typeface="Times New Roman" panose="02020603050405020304" pitchFamily="18" charset="0"/>
              </a:rPr>
              <a:t>Customer Segmentation using RFM</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320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1000" fill="hold"/>
                                        <p:tgtEl>
                                          <p:spTgt spid="11"/>
                                        </p:tgtEl>
                                        <p:attrNameLst>
                                          <p:attrName>ppt_w</p:attrName>
                                        </p:attrNameLst>
                                      </p:cBhvr>
                                      <p:tavLst>
                                        <p:tav tm="0">
                                          <p:val>
                                            <p:fltVal val="0"/>
                                          </p:val>
                                        </p:tav>
                                        <p:tav tm="100000">
                                          <p:val>
                                            <p:strVal val="#ppt_w"/>
                                          </p:val>
                                        </p:tav>
                                      </p:tavLst>
                                    </p:anim>
                                    <p:anim calcmode="lin" valueType="num">
                                      <p:cBhvr>
                                        <p:cTn id="53" dur="1000" fill="hold"/>
                                        <p:tgtEl>
                                          <p:spTgt spid="11"/>
                                        </p:tgtEl>
                                        <p:attrNameLst>
                                          <p:attrName>ppt_h</p:attrName>
                                        </p:attrNameLst>
                                      </p:cBhvr>
                                      <p:tavLst>
                                        <p:tav tm="0">
                                          <p:val>
                                            <p:fltVal val="0"/>
                                          </p:val>
                                        </p:tav>
                                        <p:tav tm="100000">
                                          <p:val>
                                            <p:strVal val="#ppt_h"/>
                                          </p:val>
                                        </p:tav>
                                      </p:tavLst>
                                    </p:anim>
                                    <p:anim calcmode="lin" valueType="num">
                                      <p:cBhvr>
                                        <p:cTn id="54" dur="1000" fill="hold"/>
                                        <p:tgtEl>
                                          <p:spTgt spid="11"/>
                                        </p:tgtEl>
                                        <p:attrNameLst>
                                          <p:attrName>style.rotation</p:attrName>
                                        </p:attrNameLst>
                                      </p:cBhvr>
                                      <p:tavLst>
                                        <p:tav tm="0">
                                          <p:val>
                                            <p:fltVal val="90"/>
                                          </p:val>
                                        </p:tav>
                                        <p:tav tm="100000">
                                          <p:val>
                                            <p:fltVal val="0"/>
                                          </p:val>
                                        </p:tav>
                                      </p:tavLst>
                                    </p:anim>
                                    <p:animEffect transition="in" filter="fade">
                                      <p:cBhvr>
                                        <p:cTn id="55" dur="10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p:cTn id="60" dur="1000" fill="hold"/>
                                        <p:tgtEl>
                                          <p:spTgt spid="19"/>
                                        </p:tgtEl>
                                        <p:attrNameLst>
                                          <p:attrName>ppt_w</p:attrName>
                                        </p:attrNameLst>
                                      </p:cBhvr>
                                      <p:tavLst>
                                        <p:tav tm="0">
                                          <p:val>
                                            <p:fltVal val="0"/>
                                          </p:val>
                                        </p:tav>
                                        <p:tav tm="100000">
                                          <p:val>
                                            <p:strVal val="#ppt_w"/>
                                          </p:val>
                                        </p:tav>
                                      </p:tavLst>
                                    </p:anim>
                                    <p:anim calcmode="lin" valueType="num">
                                      <p:cBhvr>
                                        <p:cTn id="61" dur="1000" fill="hold"/>
                                        <p:tgtEl>
                                          <p:spTgt spid="19"/>
                                        </p:tgtEl>
                                        <p:attrNameLst>
                                          <p:attrName>ppt_h</p:attrName>
                                        </p:attrNameLst>
                                      </p:cBhvr>
                                      <p:tavLst>
                                        <p:tav tm="0">
                                          <p:val>
                                            <p:fltVal val="0"/>
                                          </p:val>
                                        </p:tav>
                                        <p:tav tm="100000">
                                          <p:val>
                                            <p:strVal val="#ppt_h"/>
                                          </p:val>
                                        </p:tav>
                                      </p:tavLst>
                                    </p:anim>
                                    <p:anim calcmode="lin" valueType="num">
                                      <p:cBhvr>
                                        <p:cTn id="62" dur="1000" fill="hold"/>
                                        <p:tgtEl>
                                          <p:spTgt spid="19"/>
                                        </p:tgtEl>
                                        <p:attrNameLst>
                                          <p:attrName>style.rotation</p:attrName>
                                        </p:attrNameLst>
                                      </p:cBhvr>
                                      <p:tavLst>
                                        <p:tav tm="0">
                                          <p:val>
                                            <p:fltVal val="90"/>
                                          </p:val>
                                        </p:tav>
                                        <p:tav tm="100000">
                                          <p:val>
                                            <p:fltVal val="0"/>
                                          </p:val>
                                        </p:tav>
                                      </p:tavLst>
                                    </p:anim>
                                    <p:animEffect transition="in" filter="fade">
                                      <p:cBhvr>
                                        <p:cTn id="63" dur="1000"/>
                                        <p:tgtEl>
                                          <p:spTgt spid="19"/>
                                        </p:tgtEl>
                                      </p:cBhvr>
                                    </p:animEffect>
                                  </p:childTnLst>
                                </p:cTn>
                              </p:par>
                            </p:childTnLst>
                          </p:cTn>
                        </p:par>
                      </p:childTnLst>
                    </p:cTn>
                  </p:par>
                  <p:par>
                    <p:cTn id="64" fill="hold">
                      <p:stCondLst>
                        <p:cond delay="indefinite"/>
                      </p:stCondLst>
                      <p:childTnLst>
                        <p:par>
                          <p:cTn id="65" fill="hold">
                            <p:stCondLst>
                              <p:cond delay="0"/>
                            </p:stCondLst>
                            <p:childTnLst>
                              <p:par>
                                <p:cTn id="66" presetID="31" presetClass="entr" presetSubtype="0" fill="hold" nodeType="click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p:cTn id="68" dur="1000" fill="hold"/>
                                        <p:tgtEl>
                                          <p:spTgt spid="20"/>
                                        </p:tgtEl>
                                        <p:attrNameLst>
                                          <p:attrName>ppt_w</p:attrName>
                                        </p:attrNameLst>
                                      </p:cBhvr>
                                      <p:tavLst>
                                        <p:tav tm="0">
                                          <p:val>
                                            <p:fltVal val="0"/>
                                          </p:val>
                                        </p:tav>
                                        <p:tav tm="100000">
                                          <p:val>
                                            <p:strVal val="#ppt_w"/>
                                          </p:val>
                                        </p:tav>
                                      </p:tavLst>
                                    </p:anim>
                                    <p:anim calcmode="lin" valueType="num">
                                      <p:cBhvr>
                                        <p:cTn id="69" dur="1000" fill="hold"/>
                                        <p:tgtEl>
                                          <p:spTgt spid="20"/>
                                        </p:tgtEl>
                                        <p:attrNameLst>
                                          <p:attrName>ppt_h</p:attrName>
                                        </p:attrNameLst>
                                      </p:cBhvr>
                                      <p:tavLst>
                                        <p:tav tm="0">
                                          <p:val>
                                            <p:fltVal val="0"/>
                                          </p:val>
                                        </p:tav>
                                        <p:tav tm="100000">
                                          <p:val>
                                            <p:strVal val="#ppt_h"/>
                                          </p:val>
                                        </p:tav>
                                      </p:tavLst>
                                    </p:anim>
                                    <p:anim calcmode="lin" valueType="num">
                                      <p:cBhvr>
                                        <p:cTn id="70" dur="1000" fill="hold"/>
                                        <p:tgtEl>
                                          <p:spTgt spid="20"/>
                                        </p:tgtEl>
                                        <p:attrNameLst>
                                          <p:attrName>style.rotation</p:attrName>
                                        </p:attrNameLst>
                                      </p:cBhvr>
                                      <p:tavLst>
                                        <p:tav tm="0">
                                          <p:val>
                                            <p:fltVal val="90"/>
                                          </p:val>
                                        </p:tav>
                                        <p:tav tm="100000">
                                          <p:val>
                                            <p:fltVal val="0"/>
                                          </p:val>
                                        </p:tav>
                                      </p:tavLst>
                                    </p:anim>
                                    <p:animEffect transition="in" filter="fade">
                                      <p:cBhvr>
                                        <p:cTn id="71" dur="10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left)">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31" presetClass="entr" presetSubtype="0" fill="hold" nodeType="click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1000" fill="hold"/>
                                        <p:tgtEl>
                                          <p:spTgt spid="25"/>
                                        </p:tgtEl>
                                        <p:attrNameLst>
                                          <p:attrName>ppt_w</p:attrName>
                                        </p:attrNameLst>
                                      </p:cBhvr>
                                      <p:tavLst>
                                        <p:tav tm="0">
                                          <p:val>
                                            <p:fltVal val="0"/>
                                          </p:val>
                                        </p:tav>
                                        <p:tav tm="100000">
                                          <p:val>
                                            <p:strVal val="#ppt_w"/>
                                          </p:val>
                                        </p:tav>
                                      </p:tavLst>
                                    </p:anim>
                                    <p:anim calcmode="lin" valueType="num">
                                      <p:cBhvr>
                                        <p:cTn id="82" dur="1000" fill="hold"/>
                                        <p:tgtEl>
                                          <p:spTgt spid="25"/>
                                        </p:tgtEl>
                                        <p:attrNameLst>
                                          <p:attrName>ppt_h</p:attrName>
                                        </p:attrNameLst>
                                      </p:cBhvr>
                                      <p:tavLst>
                                        <p:tav tm="0">
                                          <p:val>
                                            <p:fltVal val="0"/>
                                          </p:val>
                                        </p:tav>
                                        <p:tav tm="100000">
                                          <p:val>
                                            <p:strVal val="#ppt_h"/>
                                          </p:val>
                                        </p:tav>
                                      </p:tavLst>
                                    </p:anim>
                                    <p:anim calcmode="lin" valueType="num">
                                      <p:cBhvr>
                                        <p:cTn id="83" dur="1000" fill="hold"/>
                                        <p:tgtEl>
                                          <p:spTgt spid="25"/>
                                        </p:tgtEl>
                                        <p:attrNameLst>
                                          <p:attrName>style.rotation</p:attrName>
                                        </p:attrNameLst>
                                      </p:cBhvr>
                                      <p:tavLst>
                                        <p:tav tm="0">
                                          <p:val>
                                            <p:fltVal val="90"/>
                                          </p:val>
                                        </p:tav>
                                        <p:tav tm="100000">
                                          <p:val>
                                            <p:fltVal val="0"/>
                                          </p:val>
                                        </p:tav>
                                      </p:tavLst>
                                    </p:anim>
                                    <p:animEffect transition="in" filter="fade">
                                      <p:cBhvr>
                                        <p:cTn id="84"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P spid="13" grpId="0" animBg="1"/>
      <p:bldP spid="14" grpId="0" animBg="1"/>
      <p:bldP spid="15" grpId="0" animBg="1"/>
      <p:bldP spid="17" grpId="0" animBg="1"/>
      <p:bldP spid="18"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132" y="1160575"/>
            <a:ext cx="11202826" cy="577295"/>
          </a:xfrm>
        </p:spPr>
        <p:txBody>
          <a:bodyPr>
            <a:noAutofit/>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Lets Analyze One Segment</a:t>
            </a:r>
            <a:endParaRPr lang="de-DE" sz="2400" kern="0" dirty="0">
              <a:solidFill>
                <a:srgbClr val="7030A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938961" y="0"/>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11503966" y="6256347"/>
            <a:ext cx="536448" cy="365125"/>
          </a:xfrm>
        </p:spPr>
        <p:txBody>
          <a:bodyPr/>
          <a:lstStyle/>
          <a:p>
            <a:fld id="{1A791804-FCC1-42DE-84BE-371365D4A817}" type="slidenum">
              <a:rPr lang="en-US" sz="1800" b="1" smtClean="0">
                <a:solidFill>
                  <a:schemeClr val="tx1"/>
                </a:solidFill>
              </a:rPr>
              <a:t>11</a:t>
            </a:fld>
            <a:endParaRPr lang="en-US" sz="1800" b="1" dirty="0">
              <a:solidFill>
                <a:schemeClr val="tx1"/>
              </a:solidFill>
            </a:endParaRPr>
          </a:p>
        </p:txBody>
      </p:sp>
      <p:sp>
        <p:nvSpPr>
          <p:cNvPr id="7" name="Title 1"/>
          <p:cNvSpPr txBox="1">
            <a:spLocks/>
          </p:cNvSpPr>
          <p:nvPr/>
        </p:nvSpPr>
        <p:spPr>
          <a:xfrm>
            <a:off x="877030" y="228057"/>
            <a:ext cx="6913658" cy="567123"/>
          </a:xfrm>
          <a:prstGeom prst="rect">
            <a:avLst/>
          </a:prstGeom>
          <a:solidFill>
            <a:schemeClr val="bg1"/>
          </a:solidFill>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smtClean="0">
                <a:latin typeface="Times New Roman" panose="02020603050405020304" pitchFamily="18" charset="0"/>
                <a:cs typeface="Times New Roman" panose="02020603050405020304" pitchFamily="18" charset="0"/>
              </a:rPr>
              <a:t>Customer Segmentation using RFM</a:t>
            </a:r>
            <a:endParaRPr lang="en-US" sz="3600" b="1" dirty="0">
              <a:latin typeface="Times New Roman" panose="02020603050405020304" pitchFamily="18" charset="0"/>
              <a:cs typeface="Times New Roman" panose="02020603050405020304" pitchFamily="18" charset="0"/>
            </a:endParaRPr>
          </a:p>
        </p:txBody>
      </p:sp>
      <p:sp>
        <p:nvSpPr>
          <p:cNvPr id="8" name="Title 1"/>
          <p:cNvSpPr txBox="1">
            <a:spLocks/>
          </p:cNvSpPr>
          <p:nvPr/>
        </p:nvSpPr>
        <p:spPr>
          <a:xfrm>
            <a:off x="618132" y="1814617"/>
            <a:ext cx="11202826" cy="5772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400" dirty="0" smtClean="0">
                <a:latin typeface="Times New Roman" panose="02020603050405020304" pitchFamily="18" charset="0"/>
                <a:cs typeface="Times New Roman" panose="02020603050405020304" pitchFamily="18" charset="0"/>
              </a:rPr>
              <a:t>Segment Named </a:t>
            </a:r>
            <a:r>
              <a:rPr lang="en-US" sz="2400" b="1" dirty="0" smtClean="0">
                <a:solidFill>
                  <a:srgbClr val="FF0000"/>
                </a:solidFill>
                <a:latin typeface="Times New Roman" panose="02020603050405020304" pitchFamily="18" charset="0"/>
                <a:cs typeface="Times New Roman" panose="02020603050405020304" pitchFamily="18" charset="0"/>
              </a:rPr>
              <a:t>“555”, </a:t>
            </a:r>
            <a:r>
              <a:rPr lang="en-US" sz="2400" b="1" dirty="0" smtClean="0">
                <a:solidFill>
                  <a:srgbClr val="00B050"/>
                </a:solidFill>
                <a:latin typeface="Times New Roman" panose="02020603050405020304" pitchFamily="18" charset="0"/>
                <a:cs typeface="Times New Roman" panose="02020603050405020304" pitchFamily="18" charset="0"/>
              </a:rPr>
              <a:t>Who they are?</a:t>
            </a:r>
            <a:r>
              <a:rPr lang="en-US" sz="2400" b="1" dirty="0" smtClean="0">
                <a:solidFill>
                  <a:srgbClr val="FF0000"/>
                </a:solidFill>
                <a:latin typeface="Times New Roman" panose="02020603050405020304" pitchFamily="18" charset="0"/>
                <a:cs typeface="Times New Roman" panose="02020603050405020304" pitchFamily="18" charset="0"/>
              </a:rPr>
              <a:t> </a:t>
            </a:r>
            <a:r>
              <a:rPr lang="en-US" sz="2400" b="1" dirty="0" smtClean="0">
                <a:solidFill>
                  <a:srgbClr val="0070C0"/>
                </a:solidFill>
                <a:latin typeface="Times New Roman" panose="02020603050405020304" pitchFamily="18" charset="0"/>
                <a:cs typeface="Times New Roman" panose="02020603050405020304" pitchFamily="18" charset="0"/>
              </a:rPr>
              <a:t>How should we deal with these customers?</a:t>
            </a:r>
            <a:endParaRPr lang="de-DE" sz="2400" b="1" kern="0" dirty="0">
              <a:solidFill>
                <a:srgbClr val="0070C0"/>
              </a:solidFill>
              <a:latin typeface="Times New Roman" panose="02020603050405020304" pitchFamily="18" charset="0"/>
              <a:cs typeface="Times New Roman" panose="02020603050405020304" pitchFamily="18" charset="0"/>
            </a:endParaRPr>
          </a:p>
        </p:txBody>
      </p:sp>
      <p:grpSp>
        <p:nvGrpSpPr>
          <p:cNvPr id="4" name="Group 3"/>
          <p:cNvGrpSpPr/>
          <p:nvPr/>
        </p:nvGrpSpPr>
        <p:grpSpPr>
          <a:xfrm>
            <a:off x="618132" y="2468659"/>
            <a:ext cx="11202826" cy="2866063"/>
            <a:chOff x="618132" y="2468659"/>
            <a:chExt cx="11202826" cy="2866063"/>
          </a:xfrm>
        </p:grpSpPr>
        <p:pic>
          <p:nvPicPr>
            <p:cNvPr id="9" name="Picture 8"/>
            <p:cNvPicPr>
              <a:picLocks noChangeAspect="1"/>
            </p:cNvPicPr>
            <p:nvPr/>
          </p:nvPicPr>
          <p:blipFill>
            <a:blip r:embed="rId3"/>
            <a:stretch>
              <a:fillRect/>
            </a:stretch>
          </p:blipFill>
          <p:spPr>
            <a:xfrm>
              <a:off x="4492769" y="2468659"/>
              <a:ext cx="6892383" cy="2866063"/>
            </a:xfrm>
            <a:prstGeom prst="rect">
              <a:avLst/>
            </a:prstGeom>
          </p:spPr>
        </p:pic>
        <p:sp>
          <p:nvSpPr>
            <p:cNvPr id="10" name="Title 1"/>
            <p:cNvSpPr txBox="1">
              <a:spLocks/>
            </p:cNvSpPr>
            <p:nvPr/>
          </p:nvSpPr>
          <p:spPr>
            <a:xfrm>
              <a:off x="618132" y="2515541"/>
              <a:ext cx="11202826" cy="5772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400" dirty="0" smtClean="0">
                  <a:latin typeface="Times New Roman" panose="02020603050405020304" pitchFamily="18" charset="0"/>
                  <a:cs typeface="Times New Roman" panose="02020603050405020304" pitchFamily="18" charset="0"/>
                </a:rPr>
                <a:t>Recall these Numbers !!!</a:t>
              </a:r>
              <a:endParaRPr lang="de-DE" sz="2400" kern="0" dirty="0">
                <a:solidFill>
                  <a:srgbClr val="7030A0"/>
                </a:solidFill>
                <a:latin typeface="Times New Roman" panose="02020603050405020304" pitchFamily="18" charset="0"/>
                <a:cs typeface="Times New Roman" panose="02020603050405020304" pitchFamily="18" charset="0"/>
              </a:endParaRPr>
            </a:p>
          </p:txBody>
        </p:sp>
      </p:grpSp>
      <p:sp>
        <p:nvSpPr>
          <p:cNvPr id="11" name="Rectangle 10"/>
          <p:cNvSpPr/>
          <p:nvPr/>
        </p:nvSpPr>
        <p:spPr>
          <a:xfrm>
            <a:off x="4492769" y="2391912"/>
            <a:ext cx="1305358" cy="4122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2" name="Rectangle 11"/>
          <p:cNvSpPr/>
          <p:nvPr/>
        </p:nvSpPr>
        <p:spPr>
          <a:xfrm>
            <a:off x="6764915" y="2391912"/>
            <a:ext cx="1305358" cy="4122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3" name="Rectangle 12"/>
          <p:cNvSpPr/>
          <p:nvPr/>
        </p:nvSpPr>
        <p:spPr>
          <a:xfrm>
            <a:off x="9075033" y="2391912"/>
            <a:ext cx="1305358" cy="4122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4" name="Title 1"/>
          <p:cNvSpPr txBox="1">
            <a:spLocks/>
          </p:cNvSpPr>
          <p:nvPr/>
        </p:nvSpPr>
        <p:spPr>
          <a:xfrm>
            <a:off x="618982" y="3190966"/>
            <a:ext cx="3714877" cy="31869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300" dirty="0" smtClean="0">
                <a:latin typeface="Times New Roman" panose="02020603050405020304" pitchFamily="18" charset="0"/>
                <a:cs typeface="Times New Roman" panose="02020603050405020304" pitchFamily="18" charset="0"/>
              </a:rPr>
              <a:t>So these </a:t>
            </a:r>
            <a:r>
              <a:rPr lang="en-US" sz="2300" dirty="0" smtClean="0">
                <a:solidFill>
                  <a:srgbClr val="FF0000"/>
                </a:solidFill>
                <a:latin typeface="Times New Roman" panose="02020603050405020304" pitchFamily="18" charset="0"/>
                <a:cs typeface="Times New Roman" panose="02020603050405020304" pitchFamily="18" charset="0"/>
              </a:rPr>
              <a:t>Customers Recently Visited</a:t>
            </a:r>
            <a:r>
              <a:rPr lang="en-US" sz="2300" dirty="0" smtClean="0">
                <a:latin typeface="Times New Roman" panose="02020603050405020304" pitchFamily="18" charset="0"/>
                <a:cs typeface="Times New Roman" panose="02020603050405020304" pitchFamily="18" charset="0"/>
              </a:rPr>
              <a:t>, </a:t>
            </a:r>
            <a:r>
              <a:rPr lang="en-US" sz="2300" dirty="0" smtClean="0">
                <a:solidFill>
                  <a:srgbClr val="0070C0"/>
                </a:solidFill>
                <a:latin typeface="Times New Roman" panose="02020603050405020304" pitchFamily="18" charset="0"/>
                <a:cs typeface="Times New Roman" panose="02020603050405020304" pitchFamily="18" charset="0"/>
              </a:rPr>
              <a:t>frequent visitors</a:t>
            </a:r>
            <a:r>
              <a:rPr lang="en-US" sz="2300" dirty="0" smtClean="0">
                <a:latin typeface="Times New Roman" panose="02020603050405020304" pitchFamily="18" charset="0"/>
                <a:cs typeface="Times New Roman" panose="02020603050405020304" pitchFamily="18" charset="0"/>
              </a:rPr>
              <a:t> and </a:t>
            </a:r>
            <a:r>
              <a:rPr lang="en-US" sz="2300" dirty="0" smtClean="0">
                <a:solidFill>
                  <a:srgbClr val="00B050"/>
                </a:solidFill>
                <a:latin typeface="Times New Roman" panose="02020603050405020304" pitchFamily="18" charset="0"/>
                <a:cs typeface="Times New Roman" panose="02020603050405020304" pitchFamily="18" charset="0"/>
              </a:rPr>
              <a:t>bought high price products</a:t>
            </a:r>
            <a:r>
              <a:rPr lang="en-US" sz="2300" dirty="0" smtClean="0">
                <a:latin typeface="Times New Roman" panose="02020603050405020304" pitchFamily="18" charset="0"/>
                <a:cs typeface="Times New Roman" panose="02020603050405020304" pitchFamily="18" charset="0"/>
              </a:rPr>
              <a:t>. They are good for company, we can say that these are </a:t>
            </a:r>
            <a:r>
              <a:rPr lang="en-US" sz="2300" b="1" dirty="0" smtClean="0">
                <a:solidFill>
                  <a:srgbClr val="7030A0"/>
                </a:solidFill>
                <a:latin typeface="Times New Roman" panose="02020603050405020304" pitchFamily="18" charset="0"/>
                <a:cs typeface="Times New Roman" panose="02020603050405020304" pitchFamily="18" charset="0"/>
              </a:rPr>
              <a:t>CHAMPIONS</a:t>
            </a:r>
            <a:r>
              <a:rPr lang="en-US" sz="2300" dirty="0" smtClean="0">
                <a:latin typeface="Times New Roman" panose="02020603050405020304" pitchFamily="18" charset="0"/>
                <a:cs typeface="Times New Roman" panose="02020603050405020304" pitchFamily="18" charset="0"/>
              </a:rPr>
              <a:t>. </a:t>
            </a:r>
            <a:endParaRPr lang="de-DE" sz="2300" b="1" kern="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228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132" y="1160575"/>
            <a:ext cx="11202826" cy="577295"/>
          </a:xfrm>
        </p:spPr>
        <p:txBody>
          <a:bodyPr>
            <a:noAutofit/>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Lets Analyze One Segment</a:t>
            </a:r>
            <a:endParaRPr lang="de-DE" sz="2400" kern="0" dirty="0">
              <a:solidFill>
                <a:srgbClr val="7030A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938961" y="0"/>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11606784" y="6301525"/>
            <a:ext cx="430634" cy="365125"/>
          </a:xfrm>
        </p:spPr>
        <p:txBody>
          <a:bodyPr/>
          <a:lstStyle/>
          <a:p>
            <a:fld id="{1A791804-FCC1-42DE-84BE-371365D4A817}" type="slidenum">
              <a:rPr lang="en-US" sz="1800" b="1" smtClean="0">
                <a:solidFill>
                  <a:schemeClr val="tx1"/>
                </a:solidFill>
              </a:rPr>
              <a:t>12</a:t>
            </a:fld>
            <a:endParaRPr lang="en-US" sz="1800" b="1" dirty="0">
              <a:solidFill>
                <a:schemeClr val="tx1"/>
              </a:solidFill>
            </a:endParaRPr>
          </a:p>
        </p:txBody>
      </p:sp>
      <p:sp>
        <p:nvSpPr>
          <p:cNvPr id="7" name="Title 1"/>
          <p:cNvSpPr txBox="1">
            <a:spLocks/>
          </p:cNvSpPr>
          <p:nvPr/>
        </p:nvSpPr>
        <p:spPr>
          <a:xfrm>
            <a:off x="877030" y="228057"/>
            <a:ext cx="6913658" cy="567123"/>
          </a:xfrm>
          <a:prstGeom prst="rect">
            <a:avLst/>
          </a:prstGeom>
          <a:solidFill>
            <a:schemeClr val="bg1"/>
          </a:solidFill>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smtClean="0">
                <a:latin typeface="Times New Roman" panose="02020603050405020304" pitchFamily="18" charset="0"/>
                <a:cs typeface="Times New Roman" panose="02020603050405020304" pitchFamily="18" charset="0"/>
              </a:rPr>
              <a:t>Customer Segmentation using RFM</a:t>
            </a:r>
            <a:endParaRPr lang="en-US" sz="3600" b="1" dirty="0">
              <a:latin typeface="Times New Roman" panose="02020603050405020304" pitchFamily="18" charset="0"/>
              <a:cs typeface="Times New Roman" panose="02020603050405020304" pitchFamily="18" charset="0"/>
            </a:endParaRPr>
          </a:p>
        </p:txBody>
      </p:sp>
      <p:sp>
        <p:nvSpPr>
          <p:cNvPr id="8" name="Title 1"/>
          <p:cNvSpPr txBox="1">
            <a:spLocks/>
          </p:cNvSpPr>
          <p:nvPr/>
        </p:nvSpPr>
        <p:spPr>
          <a:xfrm>
            <a:off x="618132" y="1842742"/>
            <a:ext cx="11202826" cy="5772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400" dirty="0" smtClean="0">
                <a:latin typeface="Times New Roman" panose="02020603050405020304" pitchFamily="18" charset="0"/>
                <a:cs typeface="Times New Roman" panose="02020603050405020304" pitchFamily="18" charset="0"/>
              </a:rPr>
              <a:t>Segment Named </a:t>
            </a:r>
            <a:r>
              <a:rPr lang="en-US" sz="2400" b="1" dirty="0" smtClean="0">
                <a:solidFill>
                  <a:srgbClr val="FF0000"/>
                </a:solidFill>
                <a:latin typeface="Times New Roman" panose="02020603050405020304" pitchFamily="18" charset="0"/>
                <a:cs typeface="Times New Roman" panose="02020603050405020304" pitchFamily="18" charset="0"/>
              </a:rPr>
              <a:t>“555”, </a:t>
            </a:r>
            <a:r>
              <a:rPr lang="en-US" sz="2400" b="1" dirty="0" smtClean="0">
                <a:solidFill>
                  <a:srgbClr val="00B050"/>
                </a:solidFill>
                <a:latin typeface="Times New Roman" panose="02020603050405020304" pitchFamily="18" charset="0"/>
                <a:cs typeface="Times New Roman" panose="02020603050405020304" pitchFamily="18" charset="0"/>
              </a:rPr>
              <a:t>Who they are?</a:t>
            </a:r>
            <a:r>
              <a:rPr lang="en-US" sz="2400" b="1" dirty="0" smtClean="0">
                <a:solidFill>
                  <a:srgbClr val="FF0000"/>
                </a:solidFill>
                <a:latin typeface="Times New Roman" panose="02020603050405020304" pitchFamily="18" charset="0"/>
                <a:cs typeface="Times New Roman" panose="02020603050405020304" pitchFamily="18" charset="0"/>
              </a:rPr>
              <a:t> </a:t>
            </a:r>
            <a:r>
              <a:rPr lang="en-US" sz="2400" b="1" dirty="0" smtClean="0">
                <a:solidFill>
                  <a:srgbClr val="0070C0"/>
                </a:solidFill>
                <a:latin typeface="Times New Roman" panose="02020603050405020304" pitchFamily="18" charset="0"/>
                <a:cs typeface="Times New Roman" panose="02020603050405020304" pitchFamily="18" charset="0"/>
              </a:rPr>
              <a:t>How should we deal with these customers?</a:t>
            </a:r>
            <a:endParaRPr lang="de-DE" sz="2400" b="1" kern="0" dirty="0">
              <a:solidFill>
                <a:srgbClr val="0070C0"/>
              </a:solidFill>
              <a:latin typeface="Times New Roman" panose="02020603050405020304" pitchFamily="18" charset="0"/>
              <a:cs typeface="Times New Roman" panose="02020603050405020304" pitchFamily="18" charset="0"/>
            </a:endParaRPr>
          </a:p>
        </p:txBody>
      </p:sp>
      <p:sp>
        <p:nvSpPr>
          <p:cNvPr id="14" name="Title 1"/>
          <p:cNvSpPr txBox="1">
            <a:spLocks/>
          </p:cNvSpPr>
          <p:nvPr/>
        </p:nvSpPr>
        <p:spPr>
          <a:xfrm>
            <a:off x="1096114" y="2587744"/>
            <a:ext cx="7172556" cy="7079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800" b="1" dirty="0" smtClean="0">
                <a:solidFill>
                  <a:srgbClr val="00B050"/>
                </a:solidFill>
                <a:latin typeface="Times New Roman" panose="02020603050405020304" pitchFamily="18" charset="0"/>
                <a:cs typeface="Times New Roman" panose="02020603050405020304" pitchFamily="18" charset="0"/>
              </a:rPr>
              <a:t>Reward Them (Discounts, Gifts etc.)</a:t>
            </a:r>
            <a:endParaRPr lang="de-DE" sz="2800" b="1" kern="0" dirty="0">
              <a:solidFill>
                <a:srgbClr val="00B050"/>
              </a:solidFill>
              <a:latin typeface="Times New Roman" panose="02020603050405020304" pitchFamily="18" charset="0"/>
              <a:cs typeface="Times New Roman" panose="02020603050405020304" pitchFamily="18" charset="0"/>
            </a:endParaRPr>
          </a:p>
        </p:txBody>
      </p:sp>
      <p:pic>
        <p:nvPicPr>
          <p:cNvPr id="1028" name="Picture 4" descr="vlaga Sporočilo Karkoli champion icon Vlaga Avto Videti skoz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9576" y="2652844"/>
            <a:ext cx="3698074" cy="3525761"/>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p:cNvSpPr txBox="1">
            <a:spLocks/>
          </p:cNvSpPr>
          <p:nvPr/>
        </p:nvSpPr>
        <p:spPr>
          <a:xfrm>
            <a:off x="1096114" y="3379087"/>
            <a:ext cx="7172556" cy="12729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800" b="1" dirty="0" smtClean="0">
                <a:latin typeface="Times New Roman" panose="02020603050405020304" pitchFamily="18" charset="0"/>
                <a:cs typeface="Times New Roman" panose="02020603050405020304" pitchFamily="18" charset="0"/>
              </a:rPr>
              <a:t>Ask them for Reviews, other will see those reviews – Help to acquire new customers</a:t>
            </a:r>
            <a:endParaRPr lang="de-DE" sz="2800" b="1" kern="0" dirty="0">
              <a:latin typeface="Times New Roman" panose="02020603050405020304" pitchFamily="18" charset="0"/>
              <a:cs typeface="Times New Roman" panose="02020603050405020304" pitchFamily="18" charset="0"/>
            </a:endParaRPr>
          </a:p>
        </p:txBody>
      </p:sp>
      <p:sp>
        <p:nvSpPr>
          <p:cNvPr id="18" name="Title 1"/>
          <p:cNvSpPr txBox="1">
            <a:spLocks/>
          </p:cNvSpPr>
          <p:nvPr/>
        </p:nvSpPr>
        <p:spPr>
          <a:xfrm>
            <a:off x="1096114" y="4785732"/>
            <a:ext cx="7172556" cy="6801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800" b="1" dirty="0" smtClean="0">
                <a:solidFill>
                  <a:srgbClr val="00B050"/>
                </a:solidFill>
                <a:latin typeface="Times New Roman" panose="02020603050405020304" pitchFamily="18" charset="0"/>
                <a:cs typeface="Times New Roman" panose="02020603050405020304" pitchFamily="18" charset="0"/>
              </a:rPr>
              <a:t>Pitch them new products (easy adopters)</a:t>
            </a:r>
            <a:endParaRPr lang="de-DE" sz="2800" b="1" kern="0" dirty="0">
              <a:solidFill>
                <a:srgbClr val="00B050"/>
              </a:solidFill>
              <a:latin typeface="Times New Roman" panose="02020603050405020304" pitchFamily="18" charset="0"/>
              <a:cs typeface="Times New Roman" panose="02020603050405020304" pitchFamily="18" charset="0"/>
            </a:endParaRPr>
          </a:p>
        </p:txBody>
      </p:sp>
      <p:sp>
        <p:nvSpPr>
          <p:cNvPr id="19" name="Title 1"/>
          <p:cNvSpPr txBox="1">
            <a:spLocks/>
          </p:cNvSpPr>
          <p:nvPr/>
        </p:nvSpPr>
        <p:spPr>
          <a:xfrm>
            <a:off x="1096114" y="5498444"/>
            <a:ext cx="7172556" cy="6801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800" b="1" dirty="0" smtClean="0">
                <a:latin typeface="Times New Roman" panose="02020603050405020304" pitchFamily="18" charset="0"/>
                <a:cs typeface="Times New Roman" panose="02020603050405020304" pitchFamily="18" charset="0"/>
              </a:rPr>
              <a:t>Memberships/ Association etc.</a:t>
            </a:r>
            <a:endParaRPr lang="de-DE" sz="2800" b="1"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755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132" y="1160575"/>
            <a:ext cx="11202826" cy="577295"/>
          </a:xfrm>
        </p:spPr>
        <p:txBody>
          <a:bodyPr>
            <a:noAutofit/>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What are other possible Segments?</a:t>
            </a:r>
            <a:endParaRPr lang="de-DE" sz="2400" kern="0" dirty="0">
              <a:solidFill>
                <a:srgbClr val="7030A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938961" y="0"/>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11607103" y="6301525"/>
            <a:ext cx="426401" cy="365125"/>
          </a:xfrm>
        </p:spPr>
        <p:txBody>
          <a:bodyPr/>
          <a:lstStyle/>
          <a:p>
            <a:fld id="{1A791804-FCC1-42DE-84BE-371365D4A817}" type="slidenum">
              <a:rPr lang="en-US" sz="1800" b="1" smtClean="0">
                <a:solidFill>
                  <a:schemeClr val="tx1"/>
                </a:solidFill>
              </a:rPr>
              <a:t>13</a:t>
            </a:fld>
            <a:endParaRPr lang="en-US" sz="1800" b="1" dirty="0">
              <a:solidFill>
                <a:schemeClr val="tx1"/>
              </a:solidFill>
            </a:endParaRPr>
          </a:p>
        </p:txBody>
      </p:sp>
      <p:sp>
        <p:nvSpPr>
          <p:cNvPr id="7" name="Title 1"/>
          <p:cNvSpPr txBox="1">
            <a:spLocks/>
          </p:cNvSpPr>
          <p:nvPr/>
        </p:nvSpPr>
        <p:spPr>
          <a:xfrm>
            <a:off x="877030" y="228057"/>
            <a:ext cx="6913658" cy="567123"/>
          </a:xfrm>
          <a:prstGeom prst="rect">
            <a:avLst/>
          </a:prstGeom>
          <a:solidFill>
            <a:schemeClr val="bg1"/>
          </a:solidFill>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smtClean="0">
                <a:latin typeface="Times New Roman" panose="02020603050405020304" pitchFamily="18" charset="0"/>
                <a:cs typeface="Times New Roman" panose="02020603050405020304" pitchFamily="18" charset="0"/>
              </a:rPr>
              <a:t>Customer Segmentation using RFM</a:t>
            </a:r>
            <a:endParaRPr lang="en-US" sz="3600" b="1" dirty="0">
              <a:latin typeface="Times New Roman" panose="02020603050405020304" pitchFamily="18" charset="0"/>
              <a:cs typeface="Times New Roman" panose="02020603050405020304" pitchFamily="18" charset="0"/>
            </a:endParaRPr>
          </a:p>
        </p:txBody>
      </p:sp>
      <p:grpSp>
        <p:nvGrpSpPr>
          <p:cNvPr id="12" name="Group 11"/>
          <p:cNvGrpSpPr/>
          <p:nvPr/>
        </p:nvGrpSpPr>
        <p:grpSpPr>
          <a:xfrm>
            <a:off x="754117" y="2041803"/>
            <a:ext cx="10785009" cy="953375"/>
            <a:chOff x="754117" y="1646945"/>
            <a:chExt cx="10785009" cy="953375"/>
          </a:xfrm>
        </p:grpSpPr>
        <p:pic>
          <p:nvPicPr>
            <p:cNvPr id="5" name="Picture 4"/>
            <p:cNvPicPr>
              <a:picLocks noChangeAspect="1"/>
            </p:cNvPicPr>
            <p:nvPr/>
          </p:nvPicPr>
          <p:blipFill>
            <a:blip r:embed="rId3"/>
            <a:stretch>
              <a:fillRect/>
            </a:stretch>
          </p:blipFill>
          <p:spPr>
            <a:xfrm>
              <a:off x="754117" y="1955755"/>
              <a:ext cx="5455037" cy="374059"/>
            </a:xfrm>
            <a:prstGeom prst="rect">
              <a:avLst/>
            </a:prstGeom>
          </p:spPr>
        </p:pic>
        <p:pic>
          <p:nvPicPr>
            <p:cNvPr id="11" name="Picture 10"/>
            <p:cNvPicPr>
              <a:picLocks noChangeAspect="1"/>
            </p:cNvPicPr>
            <p:nvPr/>
          </p:nvPicPr>
          <p:blipFill>
            <a:blip r:embed="rId4"/>
            <a:stretch>
              <a:fillRect/>
            </a:stretch>
          </p:blipFill>
          <p:spPr>
            <a:xfrm>
              <a:off x="6483733" y="1646945"/>
              <a:ext cx="5055393" cy="953375"/>
            </a:xfrm>
            <a:prstGeom prst="rect">
              <a:avLst/>
            </a:prstGeom>
          </p:spPr>
        </p:pic>
      </p:grpSp>
      <p:grpSp>
        <p:nvGrpSpPr>
          <p:cNvPr id="15" name="Group 14"/>
          <p:cNvGrpSpPr/>
          <p:nvPr/>
        </p:nvGrpSpPr>
        <p:grpSpPr>
          <a:xfrm>
            <a:off x="754117" y="3240345"/>
            <a:ext cx="10852986" cy="1435568"/>
            <a:chOff x="754117" y="2845487"/>
            <a:chExt cx="10852986" cy="1435568"/>
          </a:xfrm>
        </p:grpSpPr>
        <p:pic>
          <p:nvPicPr>
            <p:cNvPr id="13" name="Picture 12"/>
            <p:cNvPicPr>
              <a:picLocks noChangeAspect="1"/>
            </p:cNvPicPr>
            <p:nvPr/>
          </p:nvPicPr>
          <p:blipFill>
            <a:blip r:embed="rId5"/>
            <a:stretch>
              <a:fillRect/>
            </a:stretch>
          </p:blipFill>
          <p:spPr>
            <a:xfrm>
              <a:off x="6483733" y="3337947"/>
              <a:ext cx="5123370" cy="943108"/>
            </a:xfrm>
            <a:prstGeom prst="rect">
              <a:avLst/>
            </a:prstGeom>
          </p:spPr>
        </p:pic>
        <p:pic>
          <p:nvPicPr>
            <p:cNvPr id="14" name="Picture 13"/>
            <p:cNvPicPr>
              <a:picLocks noChangeAspect="1"/>
            </p:cNvPicPr>
            <p:nvPr/>
          </p:nvPicPr>
          <p:blipFill>
            <a:blip r:embed="rId6"/>
            <a:stretch>
              <a:fillRect/>
            </a:stretch>
          </p:blipFill>
          <p:spPr>
            <a:xfrm>
              <a:off x="754117" y="2845487"/>
              <a:ext cx="7342124" cy="492460"/>
            </a:xfrm>
            <a:prstGeom prst="rect">
              <a:avLst/>
            </a:prstGeom>
          </p:spPr>
        </p:pic>
      </p:grpSp>
      <p:grpSp>
        <p:nvGrpSpPr>
          <p:cNvPr id="18" name="Group 17"/>
          <p:cNvGrpSpPr/>
          <p:nvPr/>
        </p:nvGrpSpPr>
        <p:grpSpPr>
          <a:xfrm>
            <a:off x="754116" y="4964054"/>
            <a:ext cx="10923534" cy="789639"/>
            <a:chOff x="754116" y="4569196"/>
            <a:chExt cx="10923534" cy="789639"/>
          </a:xfrm>
        </p:grpSpPr>
        <p:pic>
          <p:nvPicPr>
            <p:cNvPr id="16" name="Picture 15"/>
            <p:cNvPicPr>
              <a:picLocks noChangeAspect="1"/>
            </p:cNvPicPr>
            <p:nvPr/>
          </p:nvPicPr>
          <p:blipFill>
            <a:blip r:embed="rId7"/>
            <a:stretch>
              <a:fillRect/>
            </a:stretch>
          </p:blipFill>
          <p:spPr>
            <a:xfrm>
              <a:off x="754116" y="4747365"/>
              <a:ext cx="3636673" cy="500043"/>
            </a:xfrm>
            <a:prstGeom prst="rect">
              <a:avLst/>
            </a:prstGeom>
          </p:spPr>
        </p:pic>
        <p:pic>
          <p:nvPicPr>
            <p:cNvPr id="17" name="Picture 16"/>
            <p:cNvPicPr>
              <a:picLocks noChangeAspect="1"/>
            </p:cNvPicPr>
            <p:nvPr/>
          </p:nvPicPr>
          <p:blipFill>
            <a:blip r:embed="rId8"/>
            <a:stretch>
              <a:fillRect/>
            </a:stretch>
          </p:blipFill>
          <p:spPr>
            <a:xfrm>
              <a:off x="6531840" y="4569196"/>
              <a:ext cx="5145810" cy="789639"/>
            </a:xfrm>
            <a:prstGeom prst="rect">
              <a:avLst/>
            </a:prstGeom>
          </p:spPr>
        </p:pic>
      </p:grpSp>
    </p:spTree>
    <p:extLst>
      <p:ext uri="{BB962C8B-B14F-4D97-AF65-F5344CB8AC3E}">
        <p14:creationId xmlns:p14="http://schemas.microsoft.com/office/powerpoint/2010/main" val="207819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132" y="1160575"/>
            <a:ext cx="11202826" cy="577295"/>
          </a:xfrm>
        </p:spPr>
        <p:txBody>
          <a:bodyPr>
            <a:noAutofit/>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What are other possible Segments?</a:t>
            </a:r>
            <a:endParaRPr lang="de-DE" sz="2400" kern="0" dirty="0">
              <a:solidFill>
                <a:srgbClr val="7030A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938961" y="0"/>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11582400" y="6301525"/>
            <a:ext cx="455018" cy="365125"/>
          </a:xfrm>
        </p:spPr>
        <p:txBody>
          <a:bodyPr/>
          <a:lstStyle/>
          <a:p>
            <a:fld id="{1A791804-FCC1-42DE-84BE-371365D4A817}" type="slidenum">
              <a:rPr lang="en-US" sz="1800" b="1" smtClean="0">
                <a:solidFill>
                  <a:schemeClr val="tx1"/>
                </a:solidFill>
              </a:rPr>
              <a:t>14</a:t>
            </a:fld>
            <a:endParaRPr lang="en-US" sz="1800" b="1" dirty="0">
              <a:solidFill>
                <a:schemeClr val="tx1"/>
              </a:solidFill>
            </a:endParaRPr>
          </a:p>
        </p:txBody>
      </p:sp>
      <p:sp>
        <p:nvSpPr>
          <p:cNvPr id="7" name="Title 1"/>
          <p:cNvSpPr txBox="1">
            <a:spLocks/>
          </p:cNvSpPr>
          <p:nvPr/>
        </p:nvSpPr>
        <p:spPr>
          <a:xfrm>
            <a:off x="877030" y="228057"/>
            <a:ext cx="6913658" cy="567123"/>
          </a:xfrm>
          <a:prstGeom prst="rect">
            <a:avLst/>
          </a:prstGeom>
          <a:solidFill>
            <a:schemeClr val="bg1"/>
          </a:solidFill>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smtClean="0">
                <a:latin typeface="Times New Roman" panose="02020603050405020304" pitchFamily="18" charset="0"/>
                <a:cs typeface="Times New Roman" panose="02020603050405020304" pitchFamily="18" charset="0"/>
              </a:rPr>
              <a:t>Customer Segmentation using RFM</a:t>
            </a:r>
            <a:endParaRPr lang="en-US" sz="3600" b="1" dirty="0">
              <a:latin typeface="Times New Roman" panose="02020603050405020304" pitchFamily="18" charset="0"/>
              <a:cs typeface="Times New Roman" panose="02020603050405020304" pitchFamily="18" charset="0"/>
            </a:endParaRPr>
          </a:p>
        </p:txBody>
      </p:sp>
      <p:grpSp>
        <p:nvGrpSpPr>
          <p:cNvPr id="21" name="Group 20"/>
          <p:cNvGrpSpPr/>
          <p:nvPr/>
        </p:nvGrpSpPr>
        <p:grpSpPr>
          <a:xfrm>
            <a:off x="733334" y="1963058"/>
            <a:ext cx="10944316" cy="1142370"/>
            <a:chOff x="733334" y="1963058"/>
            <a:chExt cx="10944316" cy="1142370"/>
          </a:xfrm>
        </p:grpSpPr>
        <p:pic>
          <p:nvPicPr>
            <p:cNvPr id="19" name="Picture 18"/>
            <p:cNvPicPr>
              <a:picLocks noChangeAspect="1"/>
            </p:cNvPicPr>
            <p:nvPr/>
          </p:nvPicPr>
          <p:blipFill>
            <a:blip r:embed="rId3"/>
            <a:stretch>
              <a:fillRect/>
            </a:stretch>
          </p:blipFill>
          <p:spPr>
            <a:xfrm>
              <a:off x="733334" y="1963058"/>
              <a:ext cx="6772124" cy="413775"/>
            </a:xfrm>
            <a:prstGeom prst="rect">
              <a:avLst/>
            </a:prstGeom>
          </p:spPr>
        </p:pic>
        <p:pic>
          <p:nvPicPr>
            <p:cNvPr id="20" name="Picture 19"/>
            <p:cNvPicPr>
              <a:picLocks noChangeAspect="1"/>
            </p:cNvPicPr>
            <p:nvPr/>
          </p:nvPicPr>
          <p:blipFill>
            <a:blip r:embed="rId4"/>
            <a:stretch>
              <a:fillRect/>
            </a:stretch>
          </p:blipFill>
          <p:spPr>
            <a:xfrm>
              <a:off x="6679743" y="2376833"/>
              <a:ext cx="4997907" cy="728595"/>
            </a:xfrm>
            <a:prstGeom prst="rect">
              <a:avLst/>
            </a:prstGeom>
          </p:spPr>
        </p:pic>
      </p:grpSp>
      <p:grpSp>
        <p:nvGrpSpPr>
          <p:cNvPr id="24" name="Group 23"/>
          <p:cNvGrpSpPr/>
          <p:nvPr/>
        </p:nvGrpSpPr>
        <p:grpSpPr>
          <a:xfrm>
            <a:off x="733334" y="3349355"/>
            <a:ext cx="10868922" cy="1118736"/>
            <a:chOff x="733334" y="3349355"/>
            <a:chExt cx="10868922" cy="1118736"/>
          </a:xfrm>
        </p:grpSpPr>
        <p:pic>
          <p:nvPicPr>
            <p:cNvPr id="22" name="Picture 21"/>
            <p:cNvPicPr>
              <a:picLocks noChangeAspect="1"/>
            </p:cNvPicPr>
            <p:nvPr/>
          </p:nvPicPr>
          <p:blipFill>
            <a:blip r:embed="rId5"/>
            <a:stretch>
              <a:fillRect/>
            </a:stretch>
          </p:blipFill>
          <p:spPr>
            <a:xfrm>
              <a:off x="733334" y="3349355"/>
              <a:ext cx="6209470" cy="395036"/>
            </a:xfrm>
            <a:prstGeom prst="rect">
              <a:avLst/>
            </a:prstGeom>
          </p:spPr>
        </p:pic>
        <p:pic>
          <p:nvPicPr>
            <p:cNvPr id="23" name="Picture 22"/>
            <p:cNvPicPr>
              <a:picLocks noChangeAspect="1"/>
            </p:cNvPicPr>
            <p:nvPr/>
          </p:nvPicPr>
          <p:blipFill>
            <a:blip r:embed="rId6"/>
            <a:stretch>
              <a:fillRect/>
            </a:stretch>
          </p:blipFill>
          <p:spPr>
            <a:xfrm>
              <a:off x="6798916" y="3835093"/>
              <a:ext cx="4803340" cy="632998"/>
            </a:xfrm>
            <a:prstGeom prst="rect">
              <a:avLst/>
            </a:prstGeom>
          </p:spPr>
        </p:pic>
      </p:grpSp>
      <p:grpSp>
        <p:nvGrpSpPr>
          <p:cNvPr id="27" name="Group 26"/>
          <p:cNvGrpSpPr/>
          <p:nvPr/>
        </p:nvGrpSpPr>
        <p:grpSpPr>
          <a:xfrm>
            <a:off x="733333" y="4716913"/>
            <a:ext cx="10942991" cy="1174732"/>
            <a:chOff x="733333" y="4716913"/>
            <a:chExt cx="10942991" cy="1174732"/>
          </a:xfrm>
        </p:grpSpPr>
        <p:pic>
          <p:nvPicPr>
            <p:cNvPr id="25" name="Picture 24"/>
            <p:cNvPicPr>
              <a:picLocks noChangeAspect="1"/>
            </p:cNvPicPr>
            <p:nvPr/>
          </p:nvPicPr>
          <p:blipFill>
            <a:blip r:embed="rId7"/>
            <a:stretch>
              <a:fillRect/>
            </a:stretch>
          </p:blipFill>
          <p:spPr>
            <a:xfrm>
              <a:off x="733333" y="4716913"/>
              <a:ext cx="7002433" cy="665578"/>
            </a:xfrm>
            <a:prstGeom prst="rect">
              <a:avLst/>
            </a:prstGeom>
          </p:spPr>
        </p:pic>
        <p:pic>
          <p:nvPicPr>
            <p:cNvPr id="26" name="Picture 25"/>
            <p:cNvPicPr>
              <a:picLocks noChangeAspect="1"/>
            </p:cNvPicPr>
            <p:nvPr/>
          </p:nvPicPr>
          <p:blipFill>
            <a:blip r:embed="rId8"/>
            <a:stretch>
              <a:fillRect/>
            </a:stretch>
          </p:blipFill>
          <p:spPr>
            <a:xfrm>
              <a:off x="6798915" y="5164422"/>
              <a:ext cx="4877409" cy="727223"/>
            </a:xfrm>
            <a:prstGeom prst="rect">
              <a:avLst/>
            </a:prstGeom>
          </p:spPr>
        </p:pic>
      </p:grpSp>
      <p:pic>
        <p:nvPicPr>
          <p:cNvPr id="29" name="Picture 28"/>
          <p:cNvPicPr>
            <a:picLocks noChangeAspect="1"/>
          </p:cNvPicPr>
          <p:nvPr/>
        </p:nvPicPr>
        <p:blipFill>
          <a:blip r:embed="rId9"/>
          <a:stretch>
            <a:fillRect/>
          </a:stretch>
        </p:blipFill>
        <p:spPr>
          <a:xfrm>
            <a:off x="647142" y="1313105"/>
            <a:ext cx="10950619" cy="4988419"/>
          </a:xfrm>
          <a:prstGeom prst="rect">
            <a:avLst/>
          </a:prstGeom>
        </p:spPr>
      </p:pic>
      <p:pic>
        <p:nvPicPr>
          <p:cNvPr id="30" name="Picture 29"/>
          <p:cNvPicPr>
            <a:picLocks noChangeAspect="1"/>
          </p:cNvPicPr>
          <p:nvPr/>
        </p:nvPicPr>
        <p:blipFill>
          <a:blip r:embed="rId10"/>
          <a:stretch>
            <a:fillRect/>
          </a:stretch>
        </p:blipFill>
        <p:spPr>
          <a:xfrm>
            <a:off x="728838" y="1335259"/>
            <a:ext cx="10848535" cy="4966265"/>
          </a:xfrm>
          <a:prstGeom prst="rect">
            <a:avLst/>
          </a:prstGeom>
        </p:spPr>
      </p:pic>
      <p:pic>
        <p:nvPicPr>
          <p:cNvPr id="31" name="Picture 30"/>
          <p:cNvPicPr>
            <a:picLocks noChangeAspect="1"/>
          </p:cNvPicPr>
          <p:nvPr/>
        </p:nvPicPr>
        <p:blipFill>
          <a:blip r:embed="rId11"/>
          <a:stretch>
            <a:fillRect/>
          </a:stretch>
        </p:blipFill>
        <p:spPr>
          <a:xfrm>
            <a:off x="647142" y="1313104"/>
            <a:ext cx="10930231" cy="4988420"/>
          </a:xfrm>
          <a:prstGeom prst="rect">
            <a:avLst/>
          </a:prstGeom>
        </p:spPr>
      </p:pic>
    </p:spTree>
    <p:extLst>
      <p:ext uri="{BB962C8B-B14F-4D97-AF65-F5344CB8AC3E}">
        <p14:creationId xmlns:p14="http://schemas.microsoft.com/office/powerpoint/2010/main" val="113728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1000" fill="hold"/>
                                        <p:tgtEl>
                                          <p:spTgt spid="29"/>
                                        </p:tgtEl>
                                        <p:attrNameLst>
                                          <p:attrName>ppt_w</p:attrName>
                                        </p:attrNameLst>
                                      </p:cBhvr>
                                      <p:tavLst>
                                        <p:tav tm="0">
                                          <p:val>
                                            <p:fltVal val="0"/>
                                          </p:val>
                                        </p:tav>
                                        <p:tav tm="100000">
                                          <p:val>
                                            <p:strVal val="#ppt_w"/>
                                          </p:val>
                                        </p:tav>
                                      </p:tavLst>
                                    </p:anim>
                                    <p:anim calcmode="lin" valueType="num">
                                      <p:cBhvr>
                                        <p:cTn id="23" dur="1000" fill="hold"/>
                                        <p:tgtEl>
                                          <p:spTgt spid="29"/>
                                        </p:tgtEl>
                                        <p:attrNameLst>
                                          <p:attrName>ppt_h</p:attrName>
                                        </p:attrNameLst>
                                      </p:cBhvr>
                                      <p:tavLst>
                                        <p:tav tm="0">
                                          <p:val>
                                            <p:fltVal val="0"/>
                                          </p:val>
                                        </p:tav>
                                        <p:tav tm="100000">
                                          <p:val>
                                            <p:strVal val="#ppt_h"/>
                                          </p:val>
                                        </p:tav>
                                      </p:tavLst>
                                    </p:anim>
                                    <p:anim calcmode="lin" valueType="num">
                                      <p:cBhvr>
                                        <p:cTn id="24" dur="1000" fill="hold"/>
                                        <p:tgtEl>
                                          <p:spTgt spid="29"/>
                                        </p:tgtEl>
                                        <p:attrNameLst>
                                          <p:attrName>style.rotation</p:attrName>
                                        </p:attrNameLst>
                                      </p:cBhvr>
                                      <p:tavLst>
                                        <p:tav tm="0">
                                          <p:val>
                                            <p:fltVal val="90"/>
                                          </p:val>
                                        </p:tav>
                                        <p:tav tm="100000">
                                          <p:val>
                                            <p:fltVal val="0"/>
                                          </p:val>
                                        </p:tav>
                                      </p:tavLst>
                                    </p:anim>
                                    <p:animEffect transition="in" filter="fade">
                                      <p:cBhvr>
                                        <p:cTn id="25" dur="10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1000" fill="hold"/>
                                        <p:tgtEl>
                                          <p:spTgt spid="30"/>
                                        </p:tgtEl>
                                        <p:attrNameLst>
                                          <p:attrName>ppt_w</p:attrName>
                                        </p:attrNameLst>
                                      </p:cBhvr>
                                      <p:tavLst>
                                        <p:tav tm="0">
                                          <p:val>
                                            <p:fltVal val="0"/>
                                          </p:val>
                                        </p:tav>
                                        <p:tav tm="100000">
                                          <p:val>
                                            <p:strVal val="#ppt_w"/>
                                          </p:val>
                                        </p:tav>
                                      </p:tavLst>
                                    </p:anim>
                                    <p:anim calcmode="lin" valueType="num">
                                      <p:cBhvr>
                                        <p:cTn id="31" dur="1000" fill="hold"/>
                                        <p:tgtEl>
                                          <p:spTgt spid="30"/>
                                        </p:tgtEl>
                                        <p:attrNameLst>
                                          <p:attrName>ppt_h</p:attrName>
                                        </p:attrNameLst>
                                      </p:cBhvr>
                                      <p:tavLst>
                                        <p:tav tm="0">
                                          <p:val>
                                            <p:fltVal val="0"/>
                                          </p:val>
                                        </p:tav>
                                        <p:tav tm="100000">
                                          <p:val>
                                            <p:strVal val="#ppt_h"/>
                                          </p:val>
                                        </p:tav>
                                      </p:tavLst>
                                    </p:anim>
                                    <p:anim calcmode="lin" valueType="num">
                                      <p:cBhvr>
                                        <p:cTn id="32" dur="1000" fill="hold"/>
                                        <p:tgtEl>
                                          <p:spTgt spid="30"/>
                                        </p:tgtEl>
                                        <p:attrNameLst>
                                          <p:attrName>style.rotation</p:attrName>
                                        </p:attrNameLst>
                                      </p:cBhvr>
                                      <p:tavLst>
                                        <p:tav tm="0">
                                          <p:val>
                                            <p:fltVal val="90"/>
                                          </p:val>
                                        </p:tav>
                                        <p:tav tm="100000">
                                          <p:val>
                                            <p:fltVal val="0"/>
                                          </p:val>
                                        </p:tav>
                                      </p:tavLst>
                                    </p:anim>
                                    <p:animEffect transition="in" filter="fade">
                                      <p:cBhvr>
                                        <p:cTn id="33" dur="10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1000" fill="hold"/>
                                        <p:tgtEl>
                                          <p:spTgt spid="31"/>
                                        </p:tgtEl>
                                        <p:attrNameLst>
                                          <p:attrName>ppt_w</p:attrName>
                                        </p:attrNameLst>
                                      </p:cBhvr>
                                      <p:tavLst>
                                        <p:tav tm="0">
                                          <p:val>
                                            <p:fltVal val="0"/>
                                          </p:val>
                                        </p:tav>
                                        <p:tav tm="100000">
                                          <p:val>
                                            <p:strVal val="#ppt_w"/>
                                          </p:val>
                                        </p:tav>
                                      </p:tavLst>
                                    </p:anim>
                                    <p:anim calcmode="lin" valueType="num">
                                      <p:cBhvr>
                                        <p:cTn id="39" dur="1000" fill="hold"/>
                                        <p:tgtEl>
                                          <p:spTgt spid="31"/>
                                        </p:tgtEl>
                                        <p:attrNameLst>
                                          <p:attrName>ppt_h</p:attrName>
                                        </p:attrNameLst>
                                      </p:cBhvr>
                                      <p:tavLst>
                                        <p:tav tm="0">
                                          <p:val>
                                            <p:fltVal val="0"/>
                                          </p:val>
                                        </p:tav>
                                        <p:tav tm="100000">
                                          <p:val>
                                            <p:strVal val="#ppt_h"/>
                                          </p:val>
                                        </p:tav>
                                      </p:tavLst>
                                    </p:anim>
                                    <p:anim calcmode="lin" valueType="num">
                                      <p:cBhvr>
                                        <p:cTn id="40" dur="1000" fill="hold"/>
                                        <p:tgtEl>
                                          <p:spTgt spid="31"/>
                                        </p:tgtEl>
                                        <p:attrNameLst>
                                          <p:attrName>style.rotation</p:attrName>
                                        </p:attrNameLst>
                                      </p:cBhvr>
                                      <p:tavLst>
                                        <p:tav tm="0">
                                          <p:val>
                                            <p:fltVal val="90"/>
                                          </p:val>
                                        </p:tav>
                                        <p:tav tm="100000">
                                          <p:val>
                                            <p:fltVal val="0"/>
                                          </p:val>
                                        </p:tav>
                                      </p:tavLst>
                                    </p:anim>
                                    <p:animEffect transition="in" filter="fade">
                                      <p:cBhvr>
                                        <p:cTn id="41"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7726" y="1606061"/>
            <a:ext cx="10277809" cy="4620406"/>
          </a:xfrm>
          <a:prstGeom prst="rect">
            <a:avLst/>
          </a:prstGeom>
        </p:spPr>
      </p:pic>
      <p:sp>
        <p:nvSpPr>
          <p:cNvPr id="2" name="Title 1"/>
          <p:cNvSpPr>
            <a:spLocks noGrp="1"/>
          </p:cNvSpPr>
          <p:nvPr>
            <p:ph type="ctrTitle"/>
          </p:nvPr>
        </p:nvSpPr>
        <p:spPr>
          <a:xfrm>
            <a:off x="618132" y="1160575"/>
            <a:ext cx="11202826" cy="577295"/>
          </a:xfrm>
        </p:spPr>
        <p:txBody>
          <a:bodyPr>
            <a:noAutofit/>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Following are some of the advantages:-</a:t>
            </a:r>
            <a:endParaRPr lang="de-DE" sz="2400" kern="0" dirty="0">
              <a:solidFill>
                <a:srgbClr val="7030A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938961" y="0"/>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11545824" y="6301525"/>
            <a:ext cx="479402" cy="365125"/>
          </a:xfrm>
        </p:spPr>
        <p:txBody>
          <a:bodyPr/>
          <a:lstStyle/>
          <a:p>
            <a:fld id="{1A791804-FCC1-42DE-84BE-371365D4A817}" type="slidenum">
              <a:rPr lang="en-US" sz="1800" b="1" smtClean="0">
                <a:solidFill>
                  <a:schemeClr val="tx1"/>
                </a:solidFill>
              </a:rPr>
              <a:t>15</a:t>
            </a:fld>
            <a:endParaRPr lang="en-US" sz="1800" b="1" dirty="0">
              <a:solidFill>
                <a:schemeClr val="tx1"/>
              </a:solidFill>
            </a:endParaRPr>
          </a:p>
        </p:txBody>
      </p:sp>
      <p:sp>
        <p:nvSpPr>
          <p:cNvPr id="7" name="Title 1"/>
          <p:cNvSpPr txBox="1">
            <a:spLocks/>
          </p:cNvSpPr>
          <p:nvPr/>
        </p:nvSpPr>
        <p:spPr>
          <a:xfrm>
            <a:off x="877030" y="228057"/>
            <a:ext cx="6913658" cy="567123"/>
          </a:xfrm>
          <a:prstGeom prst="rect">
            <a:avLst/>
          </a:prstGeom>
          <a:solidFill>
            <a:schemeClr val="bg1"/>
          </a:solidFill>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smtClean="0">
                <a:latin typeface="Times New Roman" panose="02020603050405020304" pitchFamily="18" charset="0"/>
                <a:cs typeface="Times New Roman" panose="02020603050405020304" pitchFamily="18" charset="0"/>
              </a:rPr>
              <a:t>Why Segmentation is Useful?</a:t>
            </a:r>
            <a:endParaRPr lang="en-US" sz="3600" b="1" dirty="0">
              <a:latin typeface="Times New Roman" panose="02020603050405020304" pitchFamily="18" charset="0"/>
              <a:cs typeface="Times New Roman" panose="02020603050405020304" pitchFamily="18" charset="0"/>
            </a:endParaRPr>
          </a:p>
        </p:txBody>
      </p:sp>
      <p:sp>
        <p:nvSpPr>
          <p:cNvPr id="5" name="Rectangle 4"/>
          <p:cNvSpPr/>
          <p:nvPr/>
        </p:nvSpPr>
        <p:spPr>
          <a:xfrm>
            <a:off x="4790209" y="1922318"/>
            <a:ext cx="5850082" cy="50915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7" name="Rectangle 16"/>
          <p:cNvSpPr/>
          <p:nvPr/>
        </p:nvSpPr>
        <p:spPr>
          <a:xfrm>
            <a:off x="4790209" y="2531276"/>
            <a:ext cx="5850082" cy="50915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8" name="Rectangle 17"/>
          <p:cNvSpPr/>
          <p:nvPr/>
        </p:nvSpPr>
        <p:spPr>
          <a:xfrm>
            <a:off x="4790209" y="3164618"/>
            <a:ext cx="5850082" cy="50915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28" name="Rectangle 27"/>
          <p:cNvSpPr/>
          <p:nvPr/>
        </p:nvSpPr>
        <p:spPr>
          <a:xfrm>
            <a:off x="4790209" y="3749192"/>
            <a:ext cx="5850082" cy="50915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29" name="Rectangle 28"/>
          <p:cNvSpPr/>
          <p:nvPr/>
        </p:nvSpPr>
        <p:spPr>
          <a:xfrm>
            <a:off x="4790209" y="4394726"/>
            <a:ext cx="5850082" cy="50915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30" name="Rectangle 29"/>
          <p:cNvSpPr/>
          <p:nvPr/>
        </p:nvSpPr>
        <p:spPr>
          <a:xfrm>
            <a:off x="4790209" y="5003684"/>
            <a:ext cx="5850082" cy="50915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31" name="Rectangle 30"/>
          <p:cNvSpPr/>
          <p:nvPr/>
        </p:nvSpPr>
        <p:spPr>
          <a:xfrm>
            <a:off x="4790209" y="5624834"/>
            <a:ext cx="5850082" cy="50915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Tree>
    <p:extLst>
      <p:ext uri="{BB962C8B-B14F-4D97-AF65-F5344CB8AC3E}">
        <p14:creationId xmlns:p14="http://schemas.microsoft.com/office/powerpoint/2010/main" val="202776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18" grpId="0" animBg="1"/>
      <p:bldP spid="28" grpId="0" animBg="1"/>
      <p:bldP spid="29" grpId="0" animBg="1"/>
      <p:bldP spid="30" grpId="0" animBg="1"/>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132" y="1160575"/>
            <a:ext cx="11202826" cy="577295"/>
          </a:xfrm>
        </p:spPr>
        <p:txBody>
          <a:bodyPr>
            <a:noAutofit/>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Following are some of the advantages:-</a:t>
            </a:r>
            <a:endParaRPr lang="de-DE" sz="2400" kern="0" dirty="0">
              <a:solidFill>
                <a:srgbClr val="7030A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938961" y="0"/>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11558016" y="6301525"/>
            <a:ext cx="512064" cy="365125"/>
          </a:xfrm>
        </p:spPr>
        <p:txBody>
          <a:bodyPr/>
          <a:lstStyle/>
          <a:p>
            <a:fld id="{1A791804-FCC1-42DE-84BE-371365D4A817}" type="slidenum">
              <a:rPr lang="en-US" sz="1800" b="1" smtClean="0">
                <a:solidFill>
                  <a:schemeClr val="tx1"/>
                </a:solidFill>
              </a:rPr>
              <a:t>16</a:t>
            </a:fld>
            <a:endParaRPr lang="en-US" sz="1800" b="1" dirty="0">
              <a:solidFill>
                <a:schemeClr val="tx1"/>
              </a:solidFill>
            </a:endParaRPr>
          </a:p>
        </p:txBody>
      </p:sp>
      <p:sp>
        <p:nvSpPr>
          <p:cNvPr id="7" name="Title 1"/>
          <p:cNvSpPr txBox="1">
            <a:spLocks/>
          </p:cNvSpPr>
          <p:nvPr/>
        </p:nvSpPr>
        <p:spPr>
          <a:xfrm>
            <a:off x="877030" y="228057"/>
            <a:ext cx="6913658" cy="567123"/>
          </a:xfrm>
          <a:prstGeom prst="rect">
            <a:avLst/>
          </a:prstGeom>
          <a:solidFill>
            <a:schemeClr val="bg1"/>
          </a:solidFill>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smtClean="0">
                <a:latin typeface="Times New Roman" panose="02020603050405020304" pitchFamily="18" charset="0"/>
                <a:cs typeface="Times New Roman" panose="02020603050405020304" pitchFamily="18" charset="0"/>
              </a:rPr>
              <a:t>Why Segmentation is Useful?</a:t>
            </a:r>
            <a:endParaRPr lang="en-US" sz="36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725295" y="1720361"/>
            <a:ext cx="10257895" cy="4598764"/>
          </a:xfrm>
          <a:prstGeom prst="rect">
            <a:avLst/>
          </a:prstGeom>
        </p:spPr>
      </p:pic>
      <p:sp>
        <p:nvSpPr>
          <p:cNvPr id="9" name="Rectangle 8"/>
          <p:cNvSpPr/>
          <p:nvPr/>
        </p:nvSpPr>
        <p:spPr>
          <a:xfrm>
            <a:off x="4729249" y="1955755"/>
            <a:ext cx="5850082" cy="50915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0" name="Rectangle 9"/>
          <p:cNvSpPr/>
          <p:nvPr/>
        </p:nvSpPr>
        <p:spPr>
          <a:xfrm>
            <a:off x="4729249" y="2567852"/>
            <a:ext cx="5850082" cy="50915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1" name="Rectangle 10"/>
          <p:cNvSpPr/>
          <p:nvPr/>
        </p:nvSpPr>
        <p:spPr>
          <a:xfrm>
            <a:off x="4729249" y="3179949"/>
            <a:ext cx="5850082" cy="50915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2" name="Rectangle 11"/>
          <p:cNvSpPr/>
          <p:nvPr/>
        </p:nvSpPr>
        <p:spPr>
          <a:xfrm>
            <a:off x="4729249" y="3804238"/>
            <a:ext cx="5850082" cy="50915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3" name="Rectangle 12"/>
          <p:cNvSpPr/>
          <p:nvPr/>
        </p:nvSpPr>
        <p:spPr>
          <a:xfrm>
            <a:off x="4729249" y="4416335"/>
            <a:ext cx="5850082" cy="50915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4" name="Rectangle 13"/>
          <p:cNvSpPr/>
          <p:nvPr/>
        </p:nvSpPr>
        <p:spPr>
          <a:xfrm>
            <a:off x="4729249" y="5040624"/>
            <a:ext cx="5850082" cy="50915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5" name="Rectangle 14"/>
          <p:cNvSpPr/>
          <p:nvPr/>
        </p:nvSpPr>
        <p:spPr>
          <a:xfrm>
            <a:off x="4729249" y="5652721"/>
            <a:ext cx="5850082" cy="50915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Tree>
    <p:extLst>
      <p:ext uri="{BB962C8B-B14F-4D97-AF65-F5344CB8AC3E}">
        <p14:creationId xmlns:p14="http://schemas.microsoft.com/office/powerpoint/2010/main" val="277818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3185" y="1159513"/>
            <a:ext cx="11392501" cy="4299580"/>
          </a:xfrm>
        </p:spPr>
        <p:txBody>
          <a:bodyPr>
            <a:normAutofit/>
          </a:bodyPr>
          <a:lstStyle/>
          <a:p>
            <a:pPr marL="457200" indent="-457200" algn="l">
              <a:lnSpc>
                <a:spcPct val="130000"/>
              </a:lnSpc>
              <a:buFont typeface="Wingdings" panose="05000000000000000000" pitchFamily="2" charset="2"/>
              <a:buChar char="v"/>
            </a:pPr>
            <a:r>
              <a:rPr lang="en-US" sz="2800" b="1" dirty="0" smtClean="0">
                <a:latin typeface="Times New Roman" panose="02020603050405020304" pitchFamily="18" charset="0"/>
                <a:cs typeface="Times New Roman" panose="02020603050405020304" pitchFamily="18" charset="0"/>
              </a:rPr>
              <a:t>Customer Segmentation</a:t>
            </a:r>
          </a:p>
        </p:txBody>
      </p:sp>
      <p:sp>
        <p:nvSpPr>
          <p:cNvPr id="6" name="Slide Number Placeholder 5"/>
          <p:cNvSpPr>
            <a:spLocks noGrp="1"/>
          </p:cNvSpPr>
          <p:nvPr>
            <p:ph type="sldNum" sz="quarter" idx="12"/>
          </p:nvPr>
        </p:nvSpPr>
        <p:spPr>
          <a:xfrm>
            <a:off x="11431278" y="6267208"/>
            <a:ext cx="588817" cy="365125"/>
          </a:xfrm>
        </p:spPr>
        <p:txBody>
          <a:bodyPr/>
          <a:lstStyle/>
          <a:p>
            <a:fld id="{1A791804-FCC1-42DE-84BE-371365D4A817}" type="slidenum">
              <a:rPr lang="en-US" sz="2400" b="1" smtClean="0">
                <a:solidFill>
                  <a:schemeClr val="tx1"/>
                </a:solidFill>
              </a:rPr>
              <a:t>17</a:t>
            </a:fld>
            <a:endParaRPr lang="en-US" sz="2400" b="1" dirty="0">
              <a:solidFill>
                <a:schemeClr val="tx1"/>
              </a:solidFill>
            </a:endParaRPr>
          </a:p>
        </p:txBody>
      </p:sp>
      <p:sp>
        <p:nvSpPr>
          <p:cNvPr id="2" name="Title 1"/>
          <p:cNvSpPr>
            <a:spLocks noGrp="1"/>
          </p:cNvSpPr>
          <p:nvPr>
            <p:ph type="ctrTitle"/>
          </p:nvPr>
        </p:nvSpPr>
        <p:spPr>
          <a:xfrm>
            <a:off x="969537" y="227826"/>
            <a:ext cx="6546342" cy="567123"/>
          </a:xfrm>
          <a:solidFill>
            <a:schemeClr val="bg1"/>
          </a:solidFill>
        </p:spPr>
        <p:txBody>
          <a:bodyPr>
            <a:normAutofit fontScale="90000"/>
          </a:bodyPr>
          <a:lstStyle/>
          <a:p>
            <a:pPr algn="l"/>
            <a:r>
              <a:rPr lang="en-US" sz="3600" b="1" dirty="0" smtClean="0">
                <a:latin typeface="Times New Roman" panose="02020603050405020304" pitchFamily="18" charset="0"/>
                <a:cs typeface="Times New Roman" panose="02020603050405020304" pitchFamily="18" charset="0"/>
              </a:rPr>
              <a:t>RFM Example – Dummy Data</a:t>
            </a:r>
            <a:endParaRPr lang="en-US" sz="36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816118" y="1791133"/>
            <a:ext cx="3971925" cy="2486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4"/>
          <a:stretch>
            <a:fillRect/>
          </a:stretch>
        </p:blipFill>
        <p:spPr>
          <a:xfrm>
            <a:off x="7440312" y="2973040"/>
            <a:ext cx="3543300" cy="3409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stretch>
            <a:fillRect/>
          </a:stretch>
        </p:blipFill>
        <p:spPr>
          <a:xfrm>
            <a:off x="5101357" y="1809115"/>
            <a:ext cx="5905500" cy="1000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6"/>
          <a:stretch>
            <a:fillRect/>
          </a:stretch>
        </p:blipFill>
        <p:spPr>
          <a:xfrm>
            <a:off x="764905" y="4458968"/>
            <a:ext cx="5933333" cy="4380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p:cNvPicPr>
            <a:picLocks noChangeAspect="1"/>
          </p:cNvPicPr>
          <p:nvPr/>
        </p:nvPicPr>
        <p:blipFill>
          <a:blip r:embed="rId7"/>
          <a:stretch>
            <a:fillRect/>
          </a:stretch>
        </p:blipFill>
        <p:spPr>
          <a:xfrm>
            <a:off x="764905" y="5055782"/>
            <a:ext cx="5933333" cy="6476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8"/>
          <a:stretch>
            <a:fillRect/>
          </a:stretch>
        </p:blipFill>
        <p:spPr>
          <a:xfrm>
            <a:off x="750390" y="5882185"/>
            <a:ext cx="5933333" cy="3859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054172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3185" y="1159513"/>
            <a:ext cx="11392501" cy="4299580"/>
          </a:xfrm>
        </p:spPr>
        <p:txBody>
          <a:bodyPr>
            <a:normAutofit/>
          </a:bodyPr>
          <a:lstStyle/>
          <a:p>
            <a:pPr marL="457200" indent="-457200" algn="l">
              <a:lnSpc>
                <a:spcPct val="130000"/>
              </a:lnSpc>
              <a:buFont typeface="Wingdings" panose="05000000000000000000" pitchFamily="2" charset="2"/>
              <a:buChar char="v"/>
            </a:pPr>
            <a:r>
              <a:rPr lang="en-US" sz="2800" b="1" dirty="0" smtClean="0">
                <a:latin typeface="Times New Roman" panose="02020603050405020304" pitchFamily="18" charset="0"/>
                <a:cs typeface="Times New Roman" panose="02020603050405020304" pitchFamily="18" charset="0"/>
              </a:rPr>
              <a:t>Customer Segmentation</a:t>
            </a:r>
          </a:p>
        </p:txBody>
      </p:sp>
      <p:sp>
        <p:nvSpPr>
          <p:cNvPr id="6" name="Slide Number Placeholder 5"/>
          <p:cNvSpPr>
            <a:spLocks noGrp="1"/>
          </p:cNvSpPr>
          <p:nvPr>
            <p:ph type="sldNum" sz="quarter" idx="12"/>
          </p:nvPr>
        </p:nvSpPr>
        <p:spPr>
          <a:xfrm>
            <a:off x="11431278" y="6267208"/>
            <a:ext cx="588817" cy="365125"/>
          </a:xfrm>
        </p:spPr>
        <p:txBody>
          <a:bodyPr/>
          <a:lstStyle/>
          <a:p>
            <a:fld id="{1A791804-FCC1-42DE-84BE-371365D4A817}" type="slidenum">
              <a:rPr lang="en-US" sz="2400" b="1" smtClean="0">
                <a:solidFill>
                  <a:schemeClr val="tx1"/>
                </a:solidFill>
              </a:rPr>
              <a:t>18</a:t>
            </a:fld>
            <a:endParaRPr lang="en-US" sz="2400" b="1" dirty="0">
              <a:solidFill>
                <a:schemeClr val="tx1"/>
              </a:solidFill>
            </a:endParaRPr>
          </a:p>
        </p:txBody>
      </p:sp>
      <p:sp>
        <p:nvSpPr>
          <p:cNvPr id="2" name="Title 1"/>
          <p:cNvSpPr>
            <a:spLocks noGrp="1"/>
          </p:cNvSpPr>
          <p:nvPr>
            <p:ph type="ctrTitle"/>
          </p:nvPr>
        </p:nvSpPr>
        <p:spPr>
          <a:xfrm>
            <a:off x="937347" y="280352"/>
            <a:ext cx="6546342" cy="567123"/>
          </a:xfrm>
          <a:solidFill>
            <a:schemeClr val="bg1"/>
          </a:solidFill>
        </p:spPr>
        <p:txBody>
          <a:bodyPr>
            <a:normAutofit fontScale="90000"/>
          </a:bodyPr>
          <a:lstStyle/>
          <a:p>
            <a:pPr algn="l"/>
            <a:r>
              <a:rPr lang="en-US" sz="3600" b="1" dirty="0">
                <a:latin typeface="Times New Roman" panose="02020603050405020304" pitchFamily="18" charset="0"/>
                <a:cs typeface="Times New Roman" panose="02020603050405020304" pitchFamily="18" charset="0"/>
              </a:rPr>
              <a:t>RFM Example – Dummy Data</a:t>
            </a:r>
          </a:p>
        </p:txBody>
      </p:sp>
      <p:pic>
        <p:nvPicPr>
          <p:cNvPr id="11" name="Picture 10"/>
          <p:cNvPicPr>
            <a:picLocks noChangeAspect="1"/>
          </p:cNvPicPr>
          <p:nvPr/>
        </p:nvPicPr>
        <p:blipFill>
          <a:blip r:embed="rId3"/>
          <a:stretch>
            <a:fillRect/>
          </a:stretch>
        </p:blipFill>
        <p:spPr>
          <a:xfrm>
            <a:off x="937347" y="2208500"/>
            <a:ext cx="10253860" cy="30492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p:cNvPicPr>
            <a:picLocks noChangeAspect="1"/>
          </p:cNvPicPr>
          <p:nvPr/>
        </p:nvPicPr>
        <p:blipFill>
          <a:blip r:embed="rId4"/>
          <a:stretch>
            <a:fillRect/>
          </a:stretch>
        </p:blipFill>
        <p:spPr>
          <a:xfrm>
            <a:off x="937347" y="2180574"/>
            <a:ext cx="10253860" cy="3105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p:cNvPicPr>
            <a:picLocks noChangeAspect="1"/>
          </p:cNvPicPr>
          <p:nvPr/>
        </p:nvPicPr>
        <p:blipFill>
          <a:blip r:embed="rId5"/>
          <a:stretch>
            <a:fillRect/>
          </a:stretch>
        </p:blipFill>
        <p:spPr>
          <a:xfrm>
            <a:off x="937347" y="2180574"/>
            <a:ext cx="10253860" cy="3105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3251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132" y="1379648"/>
            <a:ext cx="11059518" cy="2692097"/>
          </a:xfrm>
        </p:spPr>
        <p:txBody>
          <a:bodyPr>
            <a:noAutofit/>
          </a:bodyPr>
          <a:lstStyle/>
          <a:p>
            <a:pPr algn="just">
              <a:lnSpc>
                <a:spcPct val="150000"/>
              </a:lnSpc>
            </a:pPr>
            <a:r>
              <a:rPr lang="en-US" sz="2800" dirty="0">
                <a:latin typeface="Times New Roman" panose="02020603050405020304" pitchFamily="18" charset="0"/>
                <a:cs typeface="Times New Roman" panose="02020603050405020304" pitchFamily="18" charset="0"/>
              </a:rPr>
              <a:t>Given that RFM seeks to primarily identify valuable customers, it only focuses on the best customers. As a result, it provides limited meaningful scoring on </a:t>
            </a:r>
            <a:r>
              <a:rPr lang="en-US" sz="2800" dirty="0" err="1">
                <a:latin typeface="Times New Roman" panose="02020603050405020304" pitchFamily="18" charset="0"/>
                <a:cs typeface="Times New Roman" panose="02020603050405020304" pitchFamily="18" charset="0"/>
              </a:rPr>
              <a:t>recency</a:t>
            </a:r>
            <a:r>
              <a:rPr lang="en-US" sz="2800" dirty="0">
                <a:latin typeface="Times New Roman" panose="02020603050405020304" pitchFamily="18" charset="0"/>
                <a:cs typeface="Times New Roman" panose="02020603050405020304" pitchFamily="18" charset="0"/>
              </a:rPr>
              <a:t>, frequency and monetary when most customers don't buy often, spend little and have not purchased lately.</a:t>
            </a:r>
            <a:endParaRPr lang="de-DE" sz="2800" kern="0" dirty="0">
              <a:solidFill>
                <a:srgbClr val="7030A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938961" y="0"/>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11545824" y="6301525"/>
            <a:ext cx="499872" cy="365125"/>
          </a:xfrm>
        </p:spPr>
        <p:txBody>
          <a:bodyPr/>
          <a:lstStyle/>
          <a:p>
            <a:fld id="{1A791804-FCC1-42DE-84BE-371365D4A817}" type="slidenum">
              <a:rPr lang="en-US" sz="1800" b="1" smtClean="0">
                <a:solidFill>
                  <a:schemeClr val="tx1"/>
                </a:solidFill>
              </a:rPr>
              <a:t>19</a:t>
            </a:fld>
            <a:endParaRPr lang="en-US" sz="1800" b="1" dirty="0">
              <a:solidFill>
                <a:schemeClr val="tx1"/>
              </a:solidFill>
            </a:endParaRPr>
          </a:p>
        </p:txBody>
      </p:sp>
      <p:sp>
        <p:nvSpPr>
          <p:cNvPr id="7" name="Title 1"/>
          <p:cNvSpPr txBox="1">
            <a:spLocks/>
          </p:cNvSpPr>
          <p:nvPr/>
        </p:nvSpPr>
        <p:spPr>
          <a:xfrm>
            <a:off x="877030" y="280416"/>
            <a:ext cx="10800620" cy="514764"/>
          </a:xfrm>
          <a:prstGeom prst="rect">
            <a:avLst/>
          </a:prstGeom>
          <a:solidFill>
            <a:schemeClr val="bg1"/>
          </a:solidFill>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smtClean="0">
                <a:latin typeface="Times New Roman" panose="02020603050405020304" pitchFamily="18" charset="0"/>
                <a:cs typeface="Times New Roman" panose="02020603050405020304" pitchFamily="18" charset="0"/>
              </a:rPr>
              <a:t>Issues with RFM</a:t>
            </a:r>
            <a:endParaRPr lang="en-US" sz="3600" b="1" dirty="0">
              <a:latin typeface="Times New Roman" panose="02020603050405020304" pitchFamily="18" charset="0"/>
              <a:cs typeface="Times New Roman" panose="02020603050405020304" pitchFamily="18" charset="0"/>
            </a:endParaRPr>
          </a:p>
        </p:txBody>
      </p:sp>
      <p:sp>
        <p:nvSpPr>
          <p:cNvPr id="9" name="Title 1"/>
          <p:cNvSpPr txBox="1">
            <a:spLocks/>
          </p:cNvSpPr>
          <p:nvPr/>
        </p:nvSpPr>
        <p:spPr>
          <a:xfrm>
            <a:off x="618132" y="4034111"/>
            <a:ext cx="11059518" cy="207408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800" dirty="0" smtClean="0">
                <a:latin typeface="Times New Roman" panose="02020603050405020304" pitchFamily="18" charset="0"/>
                <a:cs typeface="Times New Roman" panose="02020603050405020304" pitchFamily="18" charset="0"/>
              </a:rPr>
              <a:t>RFM have fixed number of Segments, but in reality we can have even more clusters and with different RFM ranges instead of fixed – </a:t>
            </a:r>
            <a:r>
              <a:rPr lang="en-US" sz="2800" b="1" dirty="0" smtClean="0">
                <a:solidFill>
                  <a:srgbClr val="00B050"/>
                </a:solidFill>
                <a:latin typeface="Times New Roman" panose="02020603050405020304" pitchFamily="18" charset="0"/>
                <a:cs typeface="Times New Roman" panose="02020603050405020304" pitchFamily="18" charset="0"/>
              </a:rPr>
              <a:t>Hence solution is use Machine Learning.</a:t>
            </a:r>
            <a:endParaRPr lang="de-DE" sz="2800" b="1" kern="0"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03446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62538" y="205051"/>
            <a:ext cx="4545444" cy="617436"/>
            <a:chOff x="3604503" y="422801"/>
            <a:chExt cx="4545444" cy="617437"/>
          </a:xfrm>
        </p:grpSpPr>
        <p:sp>
          <p:nvSpPr>
            <p:cNvPr id="15" name="Rounded Rectangle 14"/>
            <p:cNvSpPr/>
            <p:nvPr/>
          </p:nvSpPr>
          <p:spPr>
            <a:xfrm>
              <a:off x="3604503" y="422801"/>
              <a:ext cx="4296063" cy="52911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6" name="Title 1"/>
            <p:cNvSpPr txBox="1">
              <a:spLocks/>
            </p:cNvSpPr>
            <p:nvPr/>
          </p:nvSpPr>
          <p:spPr>
            <a:xfrm>
              <a:off x="4034141" y="473115"/>
              <a:ext cx="4115806" cy="567123"/>
            </a:xfrm>
            <a:prstGeom prst="rect">
              <a:avLst/>
            </a:prstGeom>
            <a:noFill/>
            <a:ln>
              <a:noFill/>
            </a:ln>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Customers’ 80/20 Rule</a:t>
              </a:r>
            </a:p>
          </p:txBody>
        </p:sp>
      </p:grpSp>
      <p:sp>
        <p:nvSpPr>
          <p:cNvPr id="2" name="Title 1"/>
          <p:cNvSpPr>
            <a:spLocks noGrp="1"/>
          </p:cNvSpPr>
          <p:nvPr>
            <p:ph type="ctrTitle"/>
          </p:nvPr>
        </p:nvSpPr>
        <p:spPr>
          <a:xfrm>
            <a:off x="408029" y="1239638"/>
            <a:ext cx="11360372" cy="2847109"/>
          </a:xfrm>
        </p:spPr>
        <p:txBody>
          <a:bodyPr>
            <a:normAutofit fontScale="90000"/>
          </a:bodyPr>
          <a:lstStyle/>
          <a:p>
            <a:pPr algn="just">
              <a:lnSpc>
                <a:spcPct val="150000"/>
              </a:lnSpc>
            </a:pPr>
            <a:r>
              <a:rPr lang="en-US" sz="3600" dirty="0">
                <a:latin typeface="Times New Roman" panose="02020603050405020304" pitchFamily="18" charset="0"/>
                <a:cs typeface="Times New Roman" panose="02020603050405020304" pitchFamily="18" charset="0"/>
              </a:rPr>
              <a:t>A well-known customer success law, the Pareto principle says that repeat customers generate revenue that is nearly 16 times more efficient than one-time customers. The potency of </a:t>
            </a:r>
            <a:r>
              <a:rPr lang="en-US" sz="3600" dirty="0">
                <a:solidFill>
                  <a:srgbClr val="0070C0"/>
                </a:solidFill>
                <a:latin typeface="Times New Roman" panose="02020603050405020304" pitchFamily="18" charset="0"/>
                <a:cs typeface="Times New Roman" panose="02020603050405020304" pitchFamily="18" charset="0"/>
              </a:rPr>
              <a:t>80/20</a:t>
            </a:r>
            <a:r>
              <a:rPr lang="en-US" sz="3600" dirty="0">
                <a:latin typeface="Times New Roman" panose="02020603050405020304" pitchFamily="18" charset="0"/>
                <a:cs typeface="Times New Roman" panose="02020603050405020304" pitchFamily="18" charset="0"/>
              </a:rPr>
              <a:t> is that </a:t>
            </a:r>
            <a:r>
              <a:rPr lang="en-US" sz="3600" dirty="0">
                <a:solidFill>
                  <a:srgbClr val="0070C0"/>
                </a:solidFill>
                <a:latin typeface="Times New Roman" panose="02020603050405020304" pitchFamily="18" charset="0"/>
                <a:cs typeface="Times New Roman" panose="02020603050405020304" pitchFamily="18" charset="0"/>
              </a:rPr>
              <a:t>20 percent of a group is responsible for 80 percent of the sales</a:t>
            </a:r>
            <a:r>
              <a:rPr lang="en-US" sz="3600" dirty="0">
                <a:latin typeface="Times New Roman" panose="02020603050405020304" pitchFamily="18" charset="0"/>
                <a:cs typeface="Times New Roman" panose="02020603050405020304" pitchFamily="18" charset="0"/>
              </a:rPr>
              <a:t>.</a:t>
            </a:r>
            <a:endParaRPr lang="de-DE" sz="3600" kern="0" dirty="0">
              <a:solidFill>
                <a:srgbClr val="00B05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08029" y="1092226"/>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11677650" y="6301525"/>
            <a:ext cx="286616" cy="365125"/>
          </a:xfrm>
        </p:spPr>
        <p:txBody>
          <a:bodyPr/>
          <a:lstStyle/>
          <a:p>
            <a:fld id="{1A791804-FCC1-42DE-84BE-371365D4A817}" type="slidenum">
              <a:rPr lang="en-US" sz="1800" b="1" smtClean="0">
                <a:solidFill>
                  <a:schemeClr val="tx1"/>
                </a:solidFill>
              </a:rPr>
              <a:t>2</a:t>
            </a:fld>
            <a:endParaRPr lang="en-US" sz="1800" b="1" dirty="0">
              <a:solidFill>
                <a:schemeClr val="tx1"/>
              </a:solidFill>
            </a:endParaRPr>
          </a:p>
        </p:txBody>
      </p:sp>
      <p:pic>
        <p:nvPicPr>
          <p:cNvPr id="13" name="Picture 12"/>
          <p:cNvPicPr>
            <a:picLocks noChangeAspect="1"/>
          </p:cNvPicPr>
          <p:nvPr/>
        </p:nvPicPr>
        <p:blipFill>
          <a:blip r:embed="rId3"/>
          <a:stretch>
            <a:fillRect/>
          </a:stretch>
        </p:blipFill>
        <p:spPr>
          <a:xfrm>
            <a:off x="3741736" y="3663659"/>
            <a:ext cx="4724400" cy="3152775"/>
          </a:xfrm>
          <a:prstGeom prst="rect">
            <a:avLst/>
          </a:prstGeom>
        </p:spPr>
      </p:pic>
      <p:pic>
        <p:nvPicPr>
          <p:cNvPr id="17" name="Picture 16"/>
          <p:cNvPicPr>
            <a:picLocks noChangeAspect="1"/>
          </p:cNvPicPr>
          <p:nvPr/>
        </p:nvPicPr>
        <p:blipFill>
          <a:blip r:embed="rId4"/>
          <a:stretch>
            <a:fillRect/>
          </a:stretch>
        </p:blipFill>
        <p:spPr>
          <a:xfrm>
            <a:off x="3666849" y="4509836"/>
            <a:ext cx="3144982" cy="2129953"/>
          </a:xfrm>
          <a:prstGeom prst="rect">
            <a:avLst/>
          </a:prstGeom>
        </p:spPr>
      </p:pic>
    </p:spTree>
    <p:extLst>
      <p:ext uri="{BB962C8B-B14F-4D97-AF65-F5344CB8AC3E}">
        <p14:creationId xmlns:p14="http://schemas.microsoft.com/office/powerpoint/2010/main" val="190384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38889E-6 -4.07407E-6 L -0.09271 0.07037 " pathEditMode="relative" rAng="0" ptsTypes="AA">
                                      <p:cBhvr>
                                        <p:cTn id="6" dur="2000" fill="hold"/>
                                        <p:tgtEl>
                                          <p:spTgt spid="17"/>
                                        </p:tgtEl>
                                        <p:attrNameLst>
                                          <p:attrName>ppt_x</p:attrName>
                                          <p:attrName>ppt_y</p:attrName>
                                        </p:attrNameLst>
                                      </p:cBhvr>
                                      <p:rCtr x="-4635" y="3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132" y="1160575"/>
            <a:ext cx="11202826" cy="577295"/>
          </a:xfrm>
        </p:spPr>
        <p:txBody>
          <a:bodyPr>
            <a:noAutofit/>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We can use RFM features to do customer segmentation using k-Means Clustering</a:t>
            </a:r>
            <a:endParaRPr lang="de-DE" sz="2400" kern="0" dirty="0">
              <a:solidFill>
                <a:srgbClr val="7030A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938961" y="0"/>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11543538" y="6301525"/>
            <a:ext cx="514350" cy="365125"/>
          </a:xfrm>
        </p:spPr>
        <p:txBody>
          <a:bodyPr/>
          <a:lstStyle/>
          <a:p>
            <a:fld id="{1A791804-FCC1-42DE-84BE-371365D4A817}" type="slidenum">
              <a:rPr lang="en-US" sz="1800" b="1" smtClean="0">
                <a:solidFill>
                  <a:schemeClr val="tx1"/>
                </a:solidFill>
              </a:rPr>
              <a:t>20</a:t>
            </a:fld>
            <a:endParaRPr lang="en-US" sz="1800" b="1" dirty="0">
              <a:solidFill>
                <a:schemeClr val="tx1"/>
              </a:solidFill>
            </a:endParaRPr>
          </a:p>
        </p:txBody>
      </p:sp>
      <p:sp>
        <p:nvSpPr>
          <p:cNvPr id="7" name="Title 1"/>
          <p:cNvSpPr txBox="1">
            <a:spLocks/>
          </p:cNvSpPr>
          <p:nvPr/>
        </p:nvSpPr>
        <p:spPr>
          <a:xfrm>
            <a:off x="877030" y="280416"/>
            <a:ext cx="10800620" cy="514764"/>
          </a:xfrm>
          <a:prstGeom prst="rect">
            <a:avLst/>
          </a:prstGeom>
          <a:solidFill>
            <a:schemeClr val="bg1"/>
          </a:solidFill>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smtClean="0">
                <a:latin typeface="Times New Roman" panose="02020603050405020304" pitchFamily="18" charset="0"/>
                <a:cs typeface="Times New Roman" panose="02020603050405020304" pitchFamily="18" charset="0"/>
              </a:rPr>
              <a:t>Customer Segmentation using Machine learning (Unsupervised)</a:t>
            </a:r>
            <a:endParaRPr lang="en-US" sz="3600" b="1" dirty="0">
              <a:latin typeface="Times New Roman" panose="02020603050405020304" pitchFamily="18" charset="0"/>
              <a:cs typeface="Times New Roman" panose="02020603050405020304" pitchFamily="18" charset="0"/>
            </a:endParaRPr>
          </a:p>
        </p:txBody>
      </p:sp>
      <p:sp>
        <p:nvSpPr>
          <p:cNvPr id="8" name="Title 1"/>
          <p:cNvSpPr txBox="1">
            <a:spLocks/>
          </p:cNvSpPr>
          <p:nvPr/>
        </p:nvSpPr>
        <p:spPr>
          <a:xfrm>
            <a:off x="618132" y="5724230"/>
            <a:ext cx="11202826" cy="5772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400" dirty="0" smtClean="0">
                <a:latin typeface="Times New Roman" panose="02020603050405020304" pitchFamily="18" charset="0"/>
                <a:cs typeface="Times New Roman" panose="02020603050405020304" pitchFamily="18" charset="0"/>
              </a:rPr>
              <a:t>First, lets understand how k-Means Clustering is working?</a:t>
            </a:r>
            <a:endParaRPr lang="de-DE" sz="2400" kern="0" dirty="0">
              <a:solidFill>
                <a:srgbClr val="7030A0"/>
              </a:solidFill>
              <a:latin typeface="Times New Roman" panose="02020603050405020304" pitchFamily="18" charset="0"/>
              <a:cs typeface="Times New Roman" panose="02020603050405020304" pitchFamily="18" charset="0"/>
            </a:endParaRPr>
          </a:p>
        </p:txBody>
      </p:sp>
      <p:pic>
        <p:nvPicPr>
          <p:cNvPr id="2050" name="Picture 2" descr="Customer segmentation using centroid based and density based clustering  algorithms | Semantic Scholar"/>
          <p:cNvPicPr>
            <a:picLocks noChangeAspect="1" noChangeArrowheads="1"/>
          </p:cNvPicPr>
          <p:nvPr/>
        </p:nvPicPr>
        <p:blipFill rotWithShape="1">
          <a:blip r:embed="rId3">
            <a:extLst>
              <a:ext uri="{28A0092B-C50C-407E-A947-70E740481C1C}">
                <a14:useLocalDpi xmlns:a14="http://schemas.microsoft.com/office/drawing/2010/main" val="0"/>
              </a:ext>
            </a:extLst>
          </a:blip>
          <a:srcRect b="4033"/>
          <a:stretch/>
        </p:blipFill>
        <p:spPr bwMode="auto">
          <a:xfrm>
            <a:off x="2569591" y="1908650"/>
            <a:ext cx="6610350" cy="383919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7445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132" y="1160575"/>
            <a:ext cx="11202826" cy="577295"/>
          </a:xfrm>
        </p:spPr>
        <p:txBody>
          <a:bodyPr>
            <a:noAutofit/>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We can use RFM features to do customer segmentation using k-Means Clustering</a:t>
            </a:r>
            <a:endParaRPr lang="de-DE" sz="2400" kern="0" dirty="0">
              <a:solidFill>
                <a:srgbClr val="7030A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938961" y="0"/>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11582400" y="6301525"/>
            <a:ext cx="438912" cy="365125"/>
          </a:xfrm>
        </p:spPr>
        <p:txBody>
          <a:bodyPr/>
          <a:lstStyle/>
          <a:p>
            <a:fld id="{1A791804-FCC1-42DE-84BE-371365D4A817}" type="slidenum">
              <a:rPr lang="en-US" sz="1800" b="1" smtClean="0">
                <a:solidFill>
                  <a:schemeClr val="tx1"/>
                </a:solidFill>
              </a:rPr>
              <a:t>21</a:t>
            </a:fld>
            <a:endParaRPr lang="en-US" sz="1800" b="1" dirty="0">
              <a:solidFill>
                <a:schemeClr val="tx1"/>
              </a:solidFill>
            </a:endParaRPr>
          </a:p>
        </p:txBody>
      </p:sp>
      <p:sp>
        <p:nvSpPr>
          <p:cNvPr id="7" name="Title 1"/>
          <p:cNvSpPr txBox="1">
            <a:spLocks/>
          </p:cNvSpPr>
          <p:nvPr/>
        </p:nvSpPr>
        <p:spPr>
          <a:xfrm>
            <a:off x="877030" y="280416"/>
            <a:ext cx="10800620" cy="514764"/>
          </a:xfrm>
          <a:prstGeom prst="rect">
            <a:avLst/>
          </a:prstGeom>
          <a:solidFill>
            <a:schemeClr val="bg1"/>
          </a:solidFill>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smtClean="0">
                <a:latin typeface="Times New Roman" panose="02020603050405020304" pitchFamily="18" charset="0"/>
                <a:cs typeface="Times New Roman" panose="02020603050405020304" pitchFamily="18" charset="0"/>
              </a:rPr>
              <a:t>Customer Segmentation using Machine learning (Unsupervised)</a:t>
            </a:r>
            <a:endParaRPr lang="en-US" sz="3600" b="1" dirty="0">
              <a:latin typeface="Times New Roman" panose="02020603050405020304" pitchFamily="18" charset="0"/>
              <a:cs typeface="Times New Roman" panose="02020603050405020304" pitchFamily="18" charset="0"/>
            </a:endParaRPr>
          </a:p>
        </p:txBody>
      </p:sp>
      <p:sp>
        <p:nvSpPr>
          <p:cNvPr id="8" name="Title 1"/>
          <p:cNvSpPr txBox="1">
            <a:spLocks/>
          </p:cNvSpPr>
          <p:nvPr/>
        </p:nvSpPr>
        <p:spPr>
          <a:xfrm>
            <a:off x="618132" y="1720361"/>
            <a:ext cx="11202826" cy="5772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400" dirty="0" smtClean="0">
                <a:latin typeface="Times New Roman" panose="02020603050405020304" pitchFamily="18" charset="0"/>
                <a:cs typeface="Times New Roman" panose="02020603050405020304" pitchFamily="18" charset="0"/>
              </a:rPr>
              <a:t>First, lets understand how k-Means Clustering is working?</a:t>
            </a:r>
            <a:endParaRPr lang="de-DE" sz="2400" kern="0" dirty="0">
              <a:solidFill>
                <a:srgbClr val="7030A0"/>
              </a:solidFill>
              <a:latin typeface="Times New Roman" panose="02020603050405020304" pitchFamily="18" charset="0"/>
              <a:cs typeface="Times New Roman" panose="02020603050405020304" pitchFamily="18" charset="0"/>
            </a:endParaRPr>
          </a:p>
        </p:txBody>
      </p:sp>
      <p:pic>
        <p:nvPicPr>
          <p:cNvPr id="3074" name="Picture 2" descr="K-means: A Complete Introduction. K-means is an unsupervised clustering… |  by Alan Jeffares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520" y="2246284"/>
            <a:ext cx="7168896" cy="298704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675927" y="4944676"/>
            <a:ext cx="11202826" cy="5772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400" dirty="0" smtClean="0">
                <a:latin typeface="Times New Roman" panose="02020603050405020304" pitchFamily="18" charset="0"/>
                <a:cs typeface="Times New Roman" panose="02020603050405020304" pitchFamily="18" charset="0"/>
              </a:rPr>
              <a:t>Use Distance Formula to classify different customers to different segments</a:t>
            </a:r>
            <a:endParaRPr lang="de-DE" sz="2400" kern="0" dirty="0">
              <a:solidFill>
                <a:srgbClr val="7030A0"/>
              </a:solidFill>
              <a:latin typeface="Times New Roman" panose="02020603050405020304" pitchFamily="18" charset="0"/>
              <a:cs typeface="Times New Roman" panose="02020603050405020304" pitchFamily="18" charset="0"/>
            </a:endParaRPr>
          </a:p>
        </p:txBody>
      </p:sp>
      <p:sp>
        <p:nvSpPr>
          <p:cNvPr id="10" name="Title 1"/>
          <p:cNvSpPr txBox="1">
            <a:spLocks/>
          </p:cNvSpPr>
          <p:nvPr/>
        </p:nvSpPr>
        <p:spPr>
          <a:xfrm>
            <a:off x="675927" y="5665858"/>
            <a:ext cx="11202826" cy="5772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400" dirty="0" smtClean="0">
                <a:latin typeface="Times New Roman" panose="02020603050405020304" pitchFamily="18" charset="0"/>
                <a:cs typeface="Times New Roman" panose="02020603050405020304" pitchFamily="18" charset="0"/>
              </a:rPr>
              <a:t>How many segments/ clusters should be there? – </a:t>
            </a:r>
            <a:r>
              <a:rPr lang="en-US" sz="2400" b="1" dirty="0" smtClean="0">
                <a:solidFill>
                  <a:srgbClr val="00B050"/>
                </a:solidFill>
                <a:latin typeface="Times New Roman" panose="02020603050405020304" pitchFamily="18" charset="0"/>
                <a:cs typeface="Times New Roman" panose="02020603050405020304" pitchFamily="18" charset="0"/>
              </a:rPr>
              <a:t>Use Elbow Method in k-Means</a:t>
            </a:r>
            <a:endParaRPr lang="de-DE" sz="2400" b="1" kern="0"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03280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132" y="1160575"/>
            <a:ext cx="11202826" cy="577295"/>
          </a:xfrm>
        </p:spPr>
        <p:txBody>
          <a:bodyPr>
            <a:noAutofit/>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We can use RFM features to do customer segmentation using k-Means Clustering</a:t>
            </a:r>
            <a:endParaRPr lang="de-DE" sz="2400" kern="0" dirty="0">
              <a:solidFill>
                <a:srgbClr val="7030A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938961" y="0"/>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11558016" y="6301525"/>
            <a:ext cx="499872" cy="365125"/>
          </a:xfrm>
        </p:spPr>
        <p:txBody>
          <a:bodyPr/>
          <a:lstStyle/>
          <a:p>
            <a:fld id="{1A791804-FCC1-42DE-84BE-371365D4A817}" type="slidenum">
              <a:rPr lang="en-US" sz="1800" b="1" smtClean="0">
                <a:solidFill>
                  <a:schemeClr val="tx1"/>
                </a:solidFill>
              </a:rPr>
              <a:t>22</a:t>
            </a:fld>
            <a:endParaRPr lang="en-US" sz="1800" b="1" dirty="0">
              <a:solidFill>
                <a:schemeClr val="tx1"/>
              </a:solidFill>
            </a:endParaRPr>
          </a:p>
        </p:txBody>
      </p:sp>
      <p:sp>
        <p:nvSpPr>
          <p:cNvPr id="7" name="Title 1"/>
          <p:cNvSpPr txBox="1">
            <a:spLocks/>
          </p:cNvSpPr>
          <p:nvPr/>
        </p:nvSpPr>
        <p:spPr>
          <a:xfrm>
            <a:off x="877030" y="280416"/>
            <a:ext cx="10800620" cy="514764"/>
          </a:xfrm>
          <a:prstGeom prst="rect">
            <a:avLst/>
          </a:prstGeom>
          <a:solidFill>
            <a:schemeClr val="bg1"/>
          </a:solidFill>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smtClean="0">
                <a:latin typeface="Times New Roman" panose="02020603050405020304" pitchFamily="18" charset="0"/>
                <a:cs typeface="Times New Roman" panose="02020603050405020304" pitchFamily="18" charset="0"/>
              </a:rPr>
              <a:t>Customer Segmentation using Machine learning (Unsupervised)</a:t>
            </a:r>
            <a:endParaRPr lang="en-US" sz="3600" b="1" dirty="0">
              <a:latin typeface="Times New Roman" panose="02020603050405020304" pitchFamily="18" charset="0"/>
              <a:cs typeface="Times New Roman" panose="02020603050405020304" pitchFamily="18" charset="0"/>
            </a:endParaRPr>
          </a:p>
        </p:txBody>
      </p:sp>
      <p:sp>
        <p:nvSpPr>
          <p:cNvPr id="8" name="Title 1"/>
          <p:cNvSpPr txBox="1">
            <a:spLocks/>
          </p:cNvSpPr>
          <p:nvPr/>
        </p:nvSpPr>
        <p:spPr>
          <a:xfrm>
            <a:off x="618132" y="1720361"/>
            <a:ext cx="11202826" cy="5772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400" dirty="0" smtClean="0">
                <a:latin typeface="Times New Roman" panose="02020603050405020304" pitchFamily="18" charset="0"/>
                <a:cs typeface="Times New Roman" panose="02020603050405020304" pitchFamily="18" charset="0"/>
              </a:rPr>
              <a:t>First, lets understand how k-Means Clustering is working?</a:t>
            </a:r>
            <a:endParaRPr lang="de-DE" sz="2400" kern="0" dirty="0">
              <a:solidFill>
                <a:srgbClr val="7030A0"/>
              </a:solidFill>
              <a:latin typeface="Times New Roman" panose="02020603050405020304" pitchFamily="18" charset="0"/>
              <a:cs typeface="Times New Roman" panose="02020603050405020304" pitchFamily="18" charset="0"/>
            </a:endParaRPr>
          </a:p>
        </p:txBody>
      </p:sp>
      <p:pic>
        <p:nvPicPr>
          <p:cNvPr id="4098" name="Picture 2" descr="Clustering metrics better than the elbow-method | by Tirthajyoti Sarkar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367" y="2367030"/>
            <a:ext cx="7196201" cy="41170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3462528" y="3060192"/>
            <a:ext cx="1773936" cy="259689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236464" y="5657088"/>
            <a:ext cx="3358896" cy="29260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870704" y="5216119"/>
            <a:ext cx="816864" cy="9753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pic>
        <p:nvPicPr>
          <p:cNvPr id="15" name="Picture 14"/>
          <p:cNvPicPr>
            <a:picLocks noChangeAspect="1"/>
          </p:cNvPicPr>
          <p:nvPr/>
        </p:nvPicPr>
        <p:blipFill>
          <a:blip r:embed="rId4"/>
          <a:stretch>
            <a:fillRect/>
          </a:stretch>
        </p:blipFill>
        <p:spPr>
          <a:xfrm>
            <a:off x="1964499" y="2297656"/>
            <a:ext cx="8510091" cy="4117057"/>
          </a:xfrm>
          <a:prstGeom prst="rect">
            <a:avLst/>
          </a:prstGeom>
        </p:spPr>
      </p:pic>
    </p:spTree>
    <p:extLst>
      <p:ext uri="{BB962C8B-B14F-4D97-AF65-F5344CB8AC3E}">
        <p14:creationId xmlns:p14="http://schemas.microsoft.com/office/powerpoint/2010/main" val="376810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1000" fill="hold"/>
                                        <p:tgtEl>
                                          <p:spTgt spid="15"/>
                                        </p:tgtEl>
                                        <p:attrNameLst>
                                          <p:attrName>ppt_w</p:attrName>
                                        </p:attrNameLst>
                                      </p:cBhvr>
                                      <p:tavLst>
                                        <p:tav tm="0">
                                          <p:val>
                                            <p:fltVal val="0"/>
                                          </p:val>
                                        </p:tav>
                                        <p:tav tm="100000">
                                          <p:val>
                                            <p:strVal val="#ppt_w"/>
                                          </p:val>
                                        </p:tav>
                                      </p:tavLst>
                                    </p:anim>
                                    <p:anim calcmode="lin" valueType="num">
                                      <p:cBhvr>
                                        <p:cTn id="22" dur="1000" fill="hold"/>
                                        <p:tgtEl>
                                          <p:spTgt spid="15"/>
                                        </p:tgtEl>
                                        <p:attrNameLst>
                                          <p:attrName>ppt_h</p:attrName>
                                        </p:attrNameLst>
                                      </p:cBhvr>
                                      <p:tavLst>
                                        <p:tav tm="0">
                                          <p:val>
                                            <p:fltVal val="0"/>
                                          </p:val>
                                        </p:tav>
                                        <p:tav tm="100000">
                                          <p:val>
                                            <p:strVal val="#ppt_h"/>
                                          </p:val>
                                        </p:tav>
                                      </p:tavLst>
                                    </p:anim>
                                    <p:anim calcmode="lin" valueType="num">
                                      <p:cBhvr>
                                        <p:cTn id="23" dur="1000" fill="hold"/>
                                        <p:tgtEl>
                                          <p:spTgt spid="15"/>
                                        </p:tgtEl>
                                        <p:attrNameLst>
                                          <p:attrName>style.rotation</p:attrName>
                                        </p:attrNameLst>
                                      </p:cBhvr>
                                      <p:tavLst>
                                        <p:tav tm="0">
                                          <p:val>
                                            <p:fltVal val="90"/>
                                          </p:val>
                                        </p:tav>
                                        <p:tav tm="100000">
                                          <p:val>
                                            <p:fltVal val="0"/>
                                          </p:val>
                                        </p:tav>
                                      </p:tavLst>
                                    </p:anim>
                                    <p:animEffect transition="in" filter="fade">
                                      <p:cBhvr>
                                        <p:cTn id="2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132" y="1160575"/>
            <a:ext cx="11202826" cy="577295"/>
          </a:xfrm>
        </p:spPr>
        <p:txBody>
          <a:bodyPr>
            <a:noAutofit/>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What are other possible Segments?</a:t>
            </a:r>
            <a:endParaRPr lang="de-DE" sz="2400" kern="0" dirty="0">
              <a:solidFill>
                <a:srgbClr val="7030A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938961" y="0"/>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11545824" y="6301525"/>
            <a:ext cx="524256" cy="365125"/>
          </a:xfrm>
        </p:spPr>
        <p:txBody>
          <a:bodyPr/>
          <a:lstStyle/>
          <a:p>
            <a:fld id="{1A791804-FCC1-42DE-84BE-371365D4A817}" type="slidenum">
              <a:rPr lang="en-US" sz="1800" b="1" smtClean="0">
                <a:solidFill>
                  <a:schemeClr val="tx1"/>
                </a:solidFill>
              </a:rPr>
              <a:t>23</a:t>
            </a:fld>
            <a:endParaRPr lang="en-US" sz="1800" b="1" dirty="0">
              <a:solidFill>
                <a:schemeClr val="tx1"/>
              </a:solidFill>
            </a:endParaRPr>
          </a:p>
        </p:txBody>
      </p:sp>
      <p:sp>
        <p:nvSpPr>
          <p:cNvPr id="7" name="Title 1"/>
          <p:cNvSpPr txBox="1">
            <a:spLocks/>
          </p:cNvSpPr>
          <p:nvPr/>
        </p:nvSpPr>
        <p:spPr>
          <a:xfrm>
            <a:off x="877030" y="228057"/>
            <a:ext cx="10943928" cy="567123"/>
          </a:xfrm>
          <a:prstGeom prst="rect">
            <a:avLst/>
          </a:prstGeom>
          <a:solidFill>
            <a:schemeClr val="bg1"/>
          </a:solidFill>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latin typeface="Times New Roman" panose="02020603050405020304" pitchFamily="18" charset="0"/>
                <a:cs typeface="Times New Roman" panose="02020603050405020304" pitchFamily="18" charset="0"/>
              </a:rPr>
              <a:t>Customer Segmentation using Machine learning (Unsupervised)</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6047" y="1476317"/>
            <a:ext cx="4965521" cy="4825208"/>
          </a:xfrm>
          <a:prstGeom prst="rect">
            <a:avLst/>
          </a:prstGeom>
        </p:spPr>
      </p:pic>
      <p:sp>
        <p:nvSpPr>
          <p:cNvPr id="9" name="Title 1"/>
          <p:cNvSpPr txBox="1">
            <a:spLocks/>
          </p:cNvSpPr>
          <p:nvPr/>
        </p:nvSpPr>
        <p:spPr>
          <a:xfrm>
            <a:off x="618132" y="1913024"/>
            <a:ext cx="5270604" cy="15860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400" dirty="0" smtClean="0">
                <a:latin typeface="Times New Roman" panose="02020603050405020304" pitchFamily="18" charset="0"/>
                <a:cs typeface="Times New Roman" panose="02020603050405020304" pitchFamily="18" charset="0"/>
              </a:rPr>
              <a:t>Data will classify into respective segments in multiple iterations of k-Means clustering</a:t>
            </a:r>
            <a:endParaRPr lang="de-DE" sz="2400" kern="0" dirty="0">
              <a:solidFill>
                <a:srgbClr val="7030A0"/>
              </a:solidFill>
              <a:latin typeface="Times New Roman" panose="02020603050405020304" pitchFamily="18" charset="0"/>
              <a:cs typeface="Times New Roman" panose="02020603050405020304" pitchFamily="18" charset="0"/>
            </a:endParaRPr>
          </a:p>
        </p:txBody>
      </p:sp>
      <p:sp>
        <p:nvSpPr>
          <p:cNvPr id="10" name="Title 1"/>
          <p:cNvSpPr txBox="1">
            <a:spLocks/>
          </p:cNvSpPr>
          <p:nvPr/>
        </p:nvSpPr>
        <p:spPr>
          <a:xfrm>
            <a:off x="618132" y="3674258"/>
            <a:ext cx="5270604" cy="10684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400" dirty="0" smtClean="0">
                <a:latin typeface="Times New Roman" panose="02020603050405020304" pitchFamily="18" charset="0"/>
                <a:cs typeface="Times New Roman" panose="02020603050405020304" pitchFamily="18" charset="0"/>
              </a:rPr>
              <a:t>Once all the data associated with one of the cluster/ segment – k-Means will stop</a:t>
            </a:r>
            <a:endParaRPr lang="de-DE" sz="2400" kern="0" dirty="0">
              <a:solidFill>
                <a:srgbClr val="7030A0"/>
              </a:solidFill>
              <a:latin typeface="Times New Roman" panose="02020603050405020304" pitchFamily="18" charset="0"/>
              <a:cs typeface="Times New Roman" panose="02020603050405020304" pitchFamily="18" charset="0"/>
            </a:endParaRPr>
          </a:p>
        </p:txBody>
      </p:sp>
      <p:sp>
        <p:nvSpPr>
          <p:cNvPr id="11" name="Title 1"/>
          <p:cNvSpPr txBox="1">
            <a:spLocks/>
          </p:cNvSpPr>
          <p:nvPr/>
        </p:nvSpPr>
        <p:spPr>
          <a:xfrm>
            <a:off x="618132" y="4917842"/>
            <a:ext cx="5270604" cy="14829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Now we will start analyzing each segment/ cluster – to get IDEA of Segment</a:t>
            </a:r>
            <a:endParaRPr lang="de-DE" sz="2400" b="1" kern="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43697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132" y="1287661"/>
            <a:ext cx="11202826" cy="577295"/>
          </a:xfrm>
        </p:spPr>
        <p:txBody>
          <a:bodyPr>
            <a:noAutofit/>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What are other possible Segments?</a:t>
            </a:r>
            <a:endParaRPr lang="de-DE" sz="2400" kern="0" dirty="0">
              <a:solidFill>
                <a:srgbClr val="7030A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938961" y="0"/>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11606784" y="6301525"/>
            <a:ext cx="438912" cy="365125"/>
          </a:xfrm>
        </p:spPr>
        <p:txBody>
          <a:bodyPr/>
          <a:lstStyle/>
          <a:p>
            <a:fld id="{1A791804-FCC1-42DE-84BE-371365D4A817}" type="slidenum">
              <a:rPr lang="en-US" sz="1800" b="1" smtClean="0">
                <a:solidFill>
                  <a:schemeClr val="tx1"/>
                </a:solidFill>
              </a:rPr>
              <a:t>24</a:t>
            </a:fld>
            <a:endParaRPr lang="en-US" sz="1800" b="1" dirty="0">
              <a:solidFill>
                <a:schemeClr val="tx1"/>
              </a:solidFill>
            </a:endParaRPr>
          </a:p>
        </p:txBody>
      </p:sp>
      <p:sp>
        <p:nvSpPr>
          <p:cNvPr id="7" name="Title 1"/>
          <p:cNvSpPr txBox="1">
            <a:spLocks/>
          </p:cNvSpPr>
          <p:nvPr/>
        </p:nvSpPr>
        <p:spPr>
          <a:xfrm>
            <a:off x="877030" y="228057"/>
            <a:ext cx="10943928" cy="567123"/>
          </a:xfrm>
          <a:prstGeom prst="rect">
            <a:avLst/>
          </a:prstGeom>
          <a:solidFill>
            <a:schemeClr val="bg1"/>
          </a:solidFill>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latin typeface="Times New Roman" panose="02020603050405020304" pitchFamily="18" charset="0"/>
                <a:cs typeface="Times New Roman" panose="02020603050405020304" pitchFamily="18" charset="0"/>
              </a:rPr>
              <a:t>Customer Segmentation using Machine learning (Unsupervised)</a:t>
            </a:r>
          </a:p>
        </p:txBody>
      </p:sp>
      <p:sp>
        <p:nvSpPr>
          <p:cNvPr id="8" name="Title 1"/>
          <p:cNvSpPr txBox="1">
            <a:spLocks/>
          </p:cNvSpPr>
          <p:nvPr/>
        </p:nvSpPr>
        <p:spPr>
          <a:xfrm>
            <a:off x="618132" y="2581538"/>
            <a:ext cx="7021469" cy="5772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400" dirty="0" smtClean="0">
                <a:latin typeface="Times New Roman" panose="02020603050405020304" pitchFamily="18" charset="0"/>
                <a:cs typeface="Times New Roman" panose="02020603050405020304" pitchFamily="18" charset="0"/>
              </a:rPr>
              <a:t>There are multiple ways to apply k-Means to RFM features</a:t>
            </a:r>
            <a:endParaRPr lang="de-DE" sz="2400" kern="0" dirty="0">
              <a:solidFill>
                <a:srgbClr val="7030A0"/>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a:xfrm>
            <a:off x="618132" y="4452712"/>
            <a:ext cx="6900268" cy="1674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400" dirty="0" smtClean="0">
                <a:latin typeface="Times New Roman" panose="02020603050405020304" pitchFamily="18" charset="0"/>
                <a:cs typeface="Times New Roman" panose="02020603050405020304" pitchFamily="18" charset="0"/>
              </a:rPr>
              <a:t>Apply </a:t>
            </a:r>
            <a:r>
              <a:rPr lang="en-US" sz="2400" dirty="0" smtClean="0">
                <a:solidFill>
                  <a:srgbClr val="002060"/>
                </a:solidFill>
                <a:latin typeface="Times New Roman" panose="02020603050405020304" pitchFamily="18" charset="0"/>
                <a:cs typeface="Times New Roman" panose="02020603050405020304" pitchFamily="18" charset="0"/>
              </a:rPr>
              <a:t>k-Means clustering at once to complete RFM data </a:t>
            </a:r>
            <a:r>
              <a:rPr lang="en-US" sz="2400" dirty="0" smtClean="0">
                <a:latin typeface="Times New Roman" panose="02020603050405020304" pitchFamily="18" charset="0"/>
                <a:cs typeface="Times New Roman" panose="02020603050405020304" pitchFamily="18" charset="0"/>
              </a:rPr>
              <a:t>or </a:t>
            </a:r>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apply k-Means clusters on each feature (Recency, Frequency, Monetary) &amp; then combine</a:t>
            </a:r>
            <a:r>
              <a:rPr lang="en-US" sz="2400" dirty="0" smtClean="0">
                <a:latin typeface="Times New Roman" panose="02020603050405020304" pitchFamily="18" charset="0"/>
                <a:cs typeface="Times New Roman" panose="02020603050405020304" pitchFamily="18" charset="0"/>
              </a:rPr>
              <a:t> or </a:t>
            </a:r>
            <a:r>
              <a:rPr lang="en-US" sz="2400" dirty="0" smtClean="0">
                <a:solidFill>
                  <a:schemeClr val="accent6">
                    <a:lumMod val="50000"/>
                  </a:schemeClr>
                </a:solidFill>
                <a:latin typeface="Times New Roman" panose="02020603050405020304" pitchFamily="18" charset="0"/>
                <a:cs typeface="Times New Roman" panose="02020603050405020304" pitchFamily="18" charset="0"/>
              </a:rPr>
              <a:t>you may use other features along with RFM (age, income, location etc.)</a:t>
            </a:r>
            <a:endParaRPr lang="de-DE" sz="2400" kern="0" dirty="0">
              <a:solidFill>
                <a:schemeClr val="accent6">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7639601" y="1335296"/>
            <a:ext cx="4181357" cy="3647073"/>
          </a:xfrm>
          <a:prstGeom prst="rect">
            <a:avLst/>
          </a:prstGeom>
        </p:spPr>
      </p:pic>
    </p:spTree>
    <p:extLst>
      <p:ext uri="{BB962C8B-B14F-4D97-AF65-F5344CB8AC3E}">
        <p14:creationId xmlns:p14="http://schemas.microsoft.com/office/powerpoint/2010/main" val="17778828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132" y="1923277"/>
            <a:ext cx="6900268" cy="1777865"/>
          </a:xfrm>
        </p:spPr>
        <p:txBody>
          <a:bodyPr>
            <a:noAutofit/>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The scoring clearly shows that customer with score 8 are being the best customer, as they generate most of the revenue of the company (0 being the worst customers)</a:t>
            </a:r>
            <a:endParaRPr lang="de-DE" sz="2400" kern="0" dirty="0">
              <a:solidFill>
                <a:srgbClr val="7030A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938961" y="0"/>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11606784" y="6301525"/>
            <a:ext cx="438912" cy="365125"/>
          </a:xfrm>
        </p:spPr>
        <p:txBody>
          <a:bodyPr/>
          <a:lstStyle/>
          <a:p>
            <a:fld id="{1A791804-FCC1-42DE-84BE-371365D4A817}" type="slidenum">
              <a:rPr lang="en-US" sz="1800" b="1" smtClean="0">
                <a:solidFill>
                  <a:schemeClr val="tx1"/>
                </a:solidFill>
              </a:rPr>
              <a:t>25</a:t>
            </a:fld>
            <a:endParaRPr lang="en-US" sz="1800" b="1" dirty="0">
              <a:solidFill>
                <a:schemeClr val="tx1"/>
              </a:solidFill>
            </a:endParaRPr>
          </a:p>
        </p:txBody>
      </p:sp>
      <p:sp>
        <p:nvSpPr>
          <p:cNvPr id="7" name="Title 1"/>
          <p:cNvSpPr txBox="1">
            <a:spLocks/>
          </p:cNvSpPr>
          <p:nvPr/>
        </p:nvSpPr>
        <p:spPr>
          <a:xfrm>
            <a:off x="877030" y="228057"/>
            <a:ext cx="10943928" cy="567123"/>
          </a:xfrm>
          <a:prstGeom prst="rect">
            <a:avLst/>
          </a:prstGeom>
          <a:solidFill>
            <a:schemeClr val="bg1"/>
          </a:solidFill>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latin typeface="Times New Roman" panose="02020603050405020304" pitchFamily="18" charset="0"/>
                <a:cs typeface="Times New Roman" panose="02020603050405020304" pitchFamily="18" charset="0"/>
              </a:rPr>
              <a:t>Customer Segmentation using Machine learning (Unsupervised)</a:t>
            </a:r>
          </a:p>
        </p:txBody>
      </p:sp>
      <p:sp>
        <p:nvSpPr>
          <p:cNvPr id="9" name="Title 1"/>
          <p:cNvSpPr txBox="1">
            <a:spLocks/>
          </p:cNvSpPr>
          <p:nvPr/>
        </p:nvSpPr>
        <p:spPr>
          <a:xfrm>
            <a:off x="618132" y="3886655"/>
            <a:ext cx="6900268" cy="21948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endParaRPr lang="en-US" sz="2400" dirty="0">
              <a:solidFill>
                <a:schemeClr val="accent6">
                  <a:lumMod val="50000"/>
                </a:schemeClr>
              </a:solidFill>
              <a:latin typeface="Times New Roman" panose="02020603050405020304" pitchFamily="18" charset="0"/>
              <a:cs typeface="Times New Roman" panose="02020603050405020304" pitchFamily="18" charset="0"/>
            </a:endParaRPr>
          </a:p>
          <a:p>
            <a:pPr algn="just">
              <a:lnSpc>
                <a:spcPct val="150000"/>
              </a:lnSpc>
            </a:pPr>
            <a:r>
              <a:rPr lang="en-US" sz="2400" dirty="0">
                <a:solidFill>
                  <a:schemeClr val="accent6">
                    <a:lumMod val="50000"/>
                  </a:schemeClr>
                </a:solidFill>
                <a:latin typeface="Times New Roman" panose="02020603050405020304" pitchFamily="18" charset="0"/>
                <a:cs typeface="Times New Roman" panose="02020603050405020304" pitchFamily="18" charset="0"/>
              </a:rPr>
              <a:t>To keep things simple, better we name these scores</a:t>
            </a:r>
            <a:r>
              <a:rPr lang="en-US" sz="2400" dirty="0" smtClean="0">
                <a:solidFill>
                  <a:schemeClr val="accent6">
                    <a:lumMod val="50000"/>
                  </a:schemeClr>
                </a:solidFill>
                <a:latin typeface="Times New Roman" panose="02020603050405020304" pitchFamily="18" charset="0"/>
                <a:cs typeface="Times New Roman" panose="02020603050405020304" pitchFamily="18" charset="0"/>
              </a:rPr>
              <a:t>:</a:t>
            </a:r>
            <a:endParaRPr lang="en-US" sz="2400" dirty="0">
              <a:solidFill>
                <a:schemeClr val="accent6">
                  <a:lumMod val="50000"/>
                </a:schemeClr>
              </a:solidFill>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ü"/>
            </a:pPr>
            <a:r>
              <a:rPr lang="en-US" sz="2400" b="1" dirty="0">
                <a:solidFill>
                  <a:srgbClr val="FF0000"/>
                </a:solidFill>
                <a:latin typeface="Times New Roman" panose="02020603050405020304" pitchFamily="18" charset="0"/>
                <a:cs typeface="Times New Roman" panose="02020603050405020304" pitchFamily="18" charset="0"/>
              </a:rPr>
              <a:t>0 to 2: Low </a:t>
            </a:r>
            <a:r>
              <a:rPr lang="en-US" sz="2400" b="1" dirty="0" smtClean="0">
                <a:solidFill>
                  <a:srgbClr val="FF0000"/>
                </a:solidFill>
                <a:latin typeface="Times New Roman" panose="02020603050405020304" pitchFamily="18" charset="0"/>
                <a:cs typeface="Times New Roman" panose="02020603050405020304" pitchFamily="18" charset="0"/>
              </a:rPr>
              <a:t>Value</a:t>
            </a:r>
          </a:p>
          <a:p>
            <a:pPr marL="342900" indent="-342900" algn="l">
              <a:lnSpc>
                <a:spcPct val="150000"/>
              </a:lnSpc>
              <a:buFont typeface="Wingdings" panose="05000000000000000000" pitchFamily="2" charset="2"/>
              <a:buChar char="ü"/>
            </a:pPr>
            <a:r>
              <a:rPr lang="en-US" sz="2400" dirty="0" smtClean="0">
                <a:solidFill>
                  <a:srgbClr val="0070C0"/>
                </a:solidFill>
                <a:latin typeface="Times New Roman" panose="02020603050405020304" pitchFamily="18" charset="0"/>
                <a:cs typeface="Times New Roman" panose="02020603050405020304" pitchFamily="18" charset="0"/>
              </a:rPr>
              <a:t>3 </a:t>
            </a:r>
            <a:r>
              <a:rPr lang="en-US" sz="2400" dirty="0">
                <a:solidFill>
                  <a:srgbClr val="0070C0"/>
                </a:solidFill>
                <a:latin typeface="Times New Roman" panose="02020603050405020304" pitchFamily="18" charset="0"/>
                <a:cs typeface="Times New Roman" panose="02020603050405020304" pitchFamily="18" charset="0"/>
              </a:rPr>
              <a:t>to 4: Mid </a:t>
            </a:r>
            <a:r>
              <a:rPr lang="en-US" sz="2400" dirty="0" smtClean="0">
                <a:solidFill>
                  <a:srgbClr val="0070C0"/>
                </a:solidFill>
                <a:latin typeface="Times New Roman" panose="02020603050405020304" pitchFamily="18" charset="0"/>
                <a:cs typeface="Times New Roman" panose="02020603050405020304" pitchFamily="18" charset="0"/>
              </a:rPr>
              <a:t>Value</a:t>
            </a:r>
          </a:p>
          <a:p>
            <a:pPr marL="342900" indent="-342900" algn="l">
              <a:lnSpc>
                <a:spcPct val="150000"/>
              </a:lnSpc>
              <a:buFont typeface="Wingdings" panose="05000000000000000000" pitchFamily="2" charset="2"/>
              <a:buChar char="ü"/>
            </a:pPr>
            <a:r>
              <a:rPr lang="en-US" sz="2400" dirty="0" smtClean="0">
                <a:solidFill>
                  <a:srgbClr val="00B050"/>
                </a:solidFill>
                <a:latin typeface="Times New Roman" panose="02020603050405020304" pitchFamily="18" charset="0"/>
                <a:cs typeface="Times New Roman" panose="02020603050405020304" pitchFamily="18" charset="0"/>
              </a:rPr>
              <a:t>5</a:t>
            </a:r>
            <a:r>
              <a:rPr lang="en-US" sz="2400" dirty="0">
                <a:solidFill>
                  <a:srgbClr val="00B050"/>
                </a:solidFill>
                <a:latin typeface="Times New Roman" panose="02020603050405020304" pitchFamily="18" charset="0"/>
                <a:cs typeface="Times New Roman" panose="02020603050405020304" pitchFamily="18" charset="0"/>
              </a:rPr>
              <a:t>+: High Value</a:t>
            </a:r>
            <a:endParaRPr lang="de-DE" sz="2400" kern="0" dirty="0">
              <a:solidFill>
                <a:srgbClr val="00B05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7518400" y="1613050"/>
            <a:ext cx="4181357" cy="3647073"/>
          </a:xfrm>
          <a:prstGeom prst="rect">
            <a:avLst/>
          </a:prstGeom>
        </p:spPr>
      </p:pic>
    </p:spTree>
    <p:extLst>
      <p:ext uri="{BB962C8B-B14F-4D97-AF65-F5344CB8AC3E}">
        <p14:creationId xmlns:p14="http://schemas.microsoft.com/office/powerpoint/2010/main" val="26221804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06400" y="1076990"/>
            <a:ext cx="11045371" cy="5410895"/>
          </a:xfrm>
          <a:prstGeom prst="rect">
            <a:avLst/>
          </a:prstGeom>
        </p:spPr>
      </p:pic>
      <p:sp>
        <p:nvSpPr>
          <p:cNvPr id="2" name="Title 1"/>
          <p:cNvSpPr>
            <a:spLocks noGrp="1"/>
          </p:cNvSpPr>
          <p:nvPr>
            <p:ph type="ctrTitle"/>
          </p:nvPr>
        </p:nvSpPr>
        <p:spPr>
          <a:xfrm>
            <a:off x="841829" y="172444"/>
            <a:ext cx="7344228" cy="706690"/>
          </a:xfrm>
        </p:spPr>
        <p:txBody>
          <a:bodyPr>
            <a:noAutofit/>
          </a:bodyPr>
          <a:lstStyle/>
          <a:p>
            <a:pPr algn="l"/>
            <a:r>
              <a:rPr lang="en-US" sz="3600" b="1" dirty="0" smtClean="0">
                <a:latin typeface="Times New Roman" panose="02020603050405020304" pitchFamily="18" charset="0"/>
                <a:cs typeface="Times New Roman" panose="02020603050405020304" pitchFamily="18" charset="0"/>
              </a:rPr>
              <a:t>Customer Lifetime Value (CLTV)</a:t>
            </a:r>
            <a:endParaRPr lang="en-US" sz="36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67006" y="525789"/>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7422412" y="6358675"/>
            <a:ext cx="2743200" cy="365125"/>
          </a:xfrm>
        </p:spPr>
        <p:txBody>
          <a:bodyPr/>
          <a:lstStyle/>
          <a:p>
            <a:fld id="{1A791804-FCC1-42DE-84BE-371365D4A817}" type="slidenum">
              <a:rPr lang="en-US" smtClean="0"/>
              <a:t>26</a:t>
            </a:fld>
            <a:endParaRPr lang="en-US" dirty="0"/>
          </a:p>
        </p:txBody>
      </p:sp>
      <p:sp>
        <p:nvSpPr>
          <p:cNvPr id="7" name="Slide Number Placeholder 5"/>
          <p:cNvSpPr txBox="1">
            <a:spLocks/>
          </p:cNvSpPr>
          <p:nvPr/>
        </p:nvSpPr>
        <p:spPr>
          <a:xfrm>
            <a:off x="11606784" y="6301525"/>
            <a:ext cx="43891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1" dirty="0" smtClean="0">
                <a:solidFill>
                  <a:schemeClr val="tx1"/>
                </a:solidFill>
              </a:rPr>
              <a:t>24</a:t>
            </a:r>
            <a:endParaRPr lang="en-US" sz="1800" b="1" dirty="0">
              <a:solidFill>
                <a:schemeClr val="tx1"/>
              </a:solidFill>
            </a:endParaRPr>
          </a:p>
        </p:txBody>
      </p:sp>
    </p:spTree>
    <p:extLst>
      <p:ext uri="{BB962C8B-B14F-4D97-AF65-F5344CB8AC3E}">
        <p14:creationId xmlns:p14="http://schemas.microsoft.com/office/powerpoint/2010/main" val="4958223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8222" y="1159042"/>
            <a:ext cx="11392501" cy="5108165"/>
          </a:xfrm>
        </p:spPr>
        <p:txBody>
          <a:bodyPr>
            <a:normAutofit/>
          </a:bodyPr>
          <a:lstStyle/>
          <a:p>
            <a:pPr marL="457200" indent="-457200" algn="l">
              <a:lnSpc>
                <a:spcPct val="150000"/>
              </a:lnSpc>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Customer Life Time Value (LTV)</a:t>
            </a:r>
          </a:p>
          <a:p>
            <a:pPr marL="914400" lvl="1" indent="-457200"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Not all customers are created equal. </a:t>
            </a:r>
          </a:p>
          <a:p>
            <a:pPr marL="914400" lvl="1" indent="-457200"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It is type of </a:t>
            </a:r>
            <a:r>
              <a:rPr lang="en-US" b="1" dirty="0">
                <a:solidFill>
                  <a:srgbClr val="0070C0"/>
                </a:solidFill>
                <a:latin typeface="Times New Roman" panose="02020603050405020304" pitchFamily="18" charset="0"/>
                <a:cs typeface="Times New Roman" panose="02020603050405020304" pitchFamily="18" charset="0"/>
              </a:rPr>
              <a:t>Value-based segmentation</a:t>
            </a:r>
            <a:r>
              <a:rPr lang="en-US" dirty="0">
                <a:latin typeface="Times New Roman" panose="02020603050405020304" pitchFamily="18" charset="0"/>
                <a:cs typeface="Times New Roman" panose="02020603050405020304" pitchFamily="18" charset="0"/>
              </a:rPr>
              <a:t>, which differentiates customers by their economic value, grouping customers with the same value level into individual segments that can be distinctly targeted</a:t>
            </a:r>
          </a:p>
          <a:p>
            <a:pPr marL="914400" lvl="1" indent="-457200"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CLV gives you crucial insight into how much money you should be spending on acquiring your customers by telling you how much value they’ll bring to your business in the long run. </a:t>
            </a:r>
          </a:p>
          <a:p>
            <a:pPr marL="914400" lvl="1" indent="-457200"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Two approaches for LTV</a:t>
            </a:r>
          </a:p>
          <a:p>
            <a:pPr marL="1371600" lvl="2" indent="-4572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Historical Approach</a:t>
            </a:r>
          </a:p>
          <a:p>
            <a:pPr marL="1371600" lvl="2" indent="-4572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Predictive Approach</a:t>
            </a:r>
          </a:p>
        </p:txBody>
      </p:sp>
      <p:sp>
        <p:nvSpPr>
          <p:cNvPr id="6" name="Slide Number Placeholder 5"/>
          <p:cNvSpPr>
            <a:spLocks noGrp="1"/>
          </p:cNvSpPr>
          <p:nvPr>
            <p:ph type="sldNum" sz="quarter" idx="12"/>
          </p:nvPr>
        </p:nvSpPr>
        <p:spPr>
          <a:xfrm>
            <a:off x="11474820" y="6267208"/>
            <a:ext cx="588817" cy="365125"/>
          </a:xfrm>
        </p:spPr>
        <p:txBody>
          <a:bodyPr/>
          <a:lstStyle/>
          <a:p>
            <a:fld id="{1A791804-FCC1-42DE-84BE-371365D4A817}" type="slidenum">
              <a:rPr lang="en-US" sz="2400" b="1" smtClean="0">
                <a:solidFill>
                  <a:schemeClr val="tx1"/>
                </a:solidFill>
              </a:rPr>
              <a:t>27</a:t>
            </a:fld>
            <a:endParaRPr lang="en-US" sz="2400" b="1" dirty="0">
              <a:solidFill>
                <a:schemeClr val="tx1"/>
              </a:solidFill>
            </a:endParaRPr>
          </a:p>
        </p:txBody>
      </p:sp>
      <p:sp>
        <p:nvSpPr>
          <p:cNvPr id="2" name="Title 1"/>
          <p:cNvSpPr>
            <a:spLocks noGrp="1"/>
          </p:cNvSpPr>
          <p:nvPr>
            <p:ph type="ctrTitle"/>
          </p:nvPr>
        </p:nvSpPr>
        <p:spPr>
          <a:xfrm>
            <a:off x="824394" y="254441"/>
            <a:ext cx="6546342" cy="567123"/>
          </a:xfrm>
          <a:solidFill>
            <a:schemeClr val="bg1"/>
          </a:solidFill>
        </p:spPr>
        <p:txBody>
          <a:bodyPr>
            <a:normAutofit fontScale="90000"/>
          </a:bodyPr>
          <a:lstStyle/>
          <a:p>
            <a:pPr algn="l"/>
            <a:r>
              <a:rPr lang="en-US" sz="3600" b="1" dirty="0" smtClean="0">
                <a:latin typeface="Times New Roman" panose="02020603050405020304" pitchFamily="18" charset="0"/>
                <a:cs typeface="Times New Roman" panose="02020603050405020304" pitchFamily="18" charset="0"/>
              </a:rPr>
              <a:t>CLTV Use Case</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790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left)">
                                      <p:cBhvr>
                                        <p:cTn id="25" dur="500"/>
                                        <p:tgtEl>
                                          <p:spTgt spid="3">
                                            <p:txEl>
                                              <p:pRg st="5" end="5"/>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left)">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7881" y="2988860"/>
            <a:ext cx="11339769" cy="3358849"/>
          </a:xfrm>
        </p:spPr>
        <p:txBody>
          <a:bodyPr>
            <a:normAutofit fontScale="90000"/>
          </a:bodyPr>
          <a:lstStyle/>
          <a:p>
            <a:pPr algn="just">
              <a:lnSpc>
                <a:spcPct val="150000"/>
              </a:lnSpc>
            </a:pPr>
            <a:r>
              <a:rPr lang="en-US" sz="2800" dirty="0">
                <a:latin typeface="Times New Roman" panose="02020603050405020304" pitchFamily="18" charset="0"/>
                <a:cs typeface="Times New Roman" panose="02020603050405020304" pitchFamily="18" charset="0"/>
              </a:rPr>
              <a:t>We invest in customers (</a:t>
            </a:r>
            <a:r>
              <a:rPr lang="en-US" sz="2800" b="1" dirty="0">
                <a:solidFill>
                  <a:srgbClr val="0070C0"/>
                </a:solidFill>
                <a:latin typeface="Times New Roman" panose="02020603050405020304" pitchFamily="18" charset="0"/>
                <a:cs typeface="Times New Roman" panose="02020603050405020304" pitchFamily="18" charset="0"/>
              </a:rPr>
              <a:t>acquisition costs, offline ads, promotions, discounts &amp; etc.</a:t>
            </a:r>
            <a:r>
              <a:rPr lang="en-US" sz="2800" dirty="0">
                <a:latin typeface="Times New Roman" panose="02020603050405020304" pitchFamily="18" charset="0"/>
                <a:cs typeface="Times New Roman" panose="02020603050405020304" pitchFamily="18" charset="0"/>
              </a:rPr>
              <a:t>) to generate revenue and be profitable. Naturally, these actions make some customers super valuable in terms of lifetime value but there are always </a:t>
            </a:r>
            <a:r>
              <a:rPr lang="en-US" sz="2800" b="1" dirty="0">
                <a:solidFill>
                  <a:srgbClr val="0070C0"/>
                </a:solidFill>
                <a:latin typeface="Times New Roman" panose="02020603050405020304" pitchFamily="18" charset="0"/>
                <a:cs typeface="Times New Roman" panose="02020603050405020304" pitchFamily="18" charset="0"/>
              </a:rPr>
              <a:t>some customers who pull down the profitability</a:t>
            </a:r>
            <a:r>
              <a:rPr lang="en-US" sz="2800" dirty="0">
                <a:latin typeface="Times New Roman" panose="02020603050405020304" pitchFamily="18" charset="0"/>
                <a:cs typeface="Times New Roman" panose="02020603050405020304" pitchFamily="18" charset="0"/>
              </a:rPr>
              <a:t>. </a:t>
            </a:r>
            <a:r>
              <a:rPr lang="en-US" sz="2800" b="1" dirty="0">
                <a:solidFill>
                  <a:srgbClr val="C00000"/>
                </a:solidFill>
                <a:latin typeface="Times New Roman" panose="02020603050405020304" pitchFamily="18" charset="0"/>
                <a:cs typeface="Times New Roman" panose="02020603050405020304" pitchFamily="18" charset="0"/>
              </a:rPr>
              <a:t>We need to identify these behavior patterns, segment customers and act accordingly</a:t>
            </a:r>
            <a:endParaRPr lang="de-DE" sz="2800" b="1" kern="0" dirty="0">
              <a:solidFill>
                <a:srgbClr val="C0000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67006" y="525789"/>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11553371" y="6301525"/>
            <a:ext cx="507999" cy="365125"/>
          </a:xfrm>
        </p:spPr>
        <p:txBody>
          <a:bodyPr/>
          <a:lstStyle/>
          <a:p>
            <a:fld id="{1A791804-FCC1-42DE-84BE-371365D4A817}" type="slidenum">
              <a:rPr lang="en-US" sz="1800" b="1" smtClean="0">
                <a:solidFill>
                  <a:schemeClr val="tx1"/>
                </a:solidFill>
              </a:rPr>
              <a:t>28</a:t>
            </a:fld>
            <a:endParaRPr lang="en-US" sz="1800" b="1" dirty="0">
              <a:solidFill>
                <a:schemeClr val="tx1"/>
              </a:solidFill>
            </a:endParaRPr>
          </a:p>
        </p:txBody>
      </p:sp>
      <p:sp>
        <p:nvSpPr>
          <p:cNvPr id="16" name="Title 1"/>
          <p:cNvSpPr txBox="1">
            <a:spLocks/>
          </p:cNvSpPr>
          <p:nvPr/>
        </p:nvSpPr>
        <p:spPr>
          <a:xfrm>
            <a:off x="782776" y="242227"/>
            <a:ext cx="4527386" cy="567123"/>
          </a:xfrm>
          <a:prstGeom prst="rect">
            <a:avLst/>
          </a:prstGeom>
          <a:solidFill>
            <a:schemeClr val="bg1"/>
          </a:solidFill>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Why We Need CLTV?</a:t>
            </a:r>
          </a:p>
        </p:txBody>
      </p:sp>
      <p:pic>
        <p:nvPicPr>
          <p:cNvPr id="8" name="Picture 7"/>
          <p:cNvPicPr>
            <a:picLocks noChangeAspect="1"/>
          </p:cNvPicPr>
          <p:nvPr/>
        </p:nvPicPr>
        <p:blipFill>
          <a:blip r:embed="rId3"/>
          <a:stretch>
            <a:fillRect/>
          </a:stretch>
        </p:blipFill>
        <p:spPr>
          <a:xfrm>
            <a:off x="4110401" y="1092912"/>
            <a:ext cx="3794727" cy="2361163"/>
          </a:xfrm>
          <a:prstGeom prst="rect">
            <a:avLst/>
          </a:prstGeom>
        </p:spPr>
      </p:pic>
    </p:spTree>
    <p:extLst>
      <p:ext uri="{BB962C8B-B14F-4D97-AF65-F5344CB8AC3E}">
        <p14:creationId xmlns:p14="http://schemas.microsoft.com/office/powerpoint/2010/main" val="9416342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28416" y="1213633"/>
            <a:ext cx="10826556" cy="5555180"/>
          </a:xfrm>
        </p:spPr>
        <p:txBody>
          <a:bodyPr>
            <a:normAutofit fontScale="70000" lnSpcReduction="20000"/>
          </a:bodyPr>
          <a:lstStyle/>
          <a:p>
            <a:pPr marL="457200" indent="-457200" algn="l">
              <a:lnSpc>
                <a:spcPct val="150000"/>
              </a:lnSpc>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Aggregate Model</a:t>
            </a:r>
          </a:p>
          <a:p>
            <a:pPr marL="914400" lvl="1" indent="-457200" algn="just">
              <a:lnSpc>
                <a:spcPct val="150000"/>
              </a:lnSpc>
              <a:buFont typeface="Wingdings" panose="05000000000000000000" pitchFamily="2" charset="2"/>
              <a:buChar char="§"/>
            </a:pPr>
            <a:r>
              <a:rPr lang="en-US" sz="2300" b="1" dirty="0">
                <a:latin typeface="Times New Roman" panose="02020603050405020304" pitchFamily="18" charset="0"/>
                <a:cs typeface="Times New Roman" panose="02020603050405020304" pitchFamily="18" charset="0"/>
              </a:rPr>
              <a:t>Aggregate Model</a:t>
            </a:r>
          </a:p>
          <a:p>
            <a:pPr marL="1371600" lvl="2" indent="-457200" algn="just">
              <a:lnSpc>
                <a:spcPct val="150000"/>
              </a:lnSpc>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Calculating LTV by using the average revenue per customer based on past transactions</a:t>
            </a:r>
          </a:p>
          <a:p>
            <a:pPr marL="1371600" lvl="2" indent="-457200" algn="just">
              <a:lnSpc>
                <a:spcPct val="150000"/>
              </a:lnSpc>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This method gives us a single value for the CLV. This is not detailed approach (give a single value), because it give us aggregated value for each customer. </a:t>
            </a:r>
          </a:p>
          <a:p>
            <a:pPr marL="1371600" lvl="2" indent="-457200" algn="just">
              <a:lnSpc>
                <a:spcPct val="150000"/>
              </a:lnSpc>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Not all customers are same in term of monetary value</a:t>
            </a:r>
          </a:p>
          <a:p>
            <a:pPr marL="914400" lvl="1" indent="-457200" algn="just">
              <a:lnSpc>
                <a:spcPct val="150000"/>
              </a:lnSpc>
              <a:buFont typeface="Wingdings" panose="05000000000000000000" pitchFamily="2" charset="2"/>
              <a:buChar char="§"/>
            </a:pPr>
            <a:r>
              <a:rPr lang="en-US" sz="2300" b="1" dirty="0">
                <a:latin typeface="Times New Roman" panose="02020603050405020304" pitchFamily="18" charset="0"/>
                <a:cs typeface="Times New Roman" panose="02020603050405020304" pitchFamily="18" charset="0"/>
              </a:rPr>
              <a:t>Cohort Model</a:t>
            </a:r>
          </a:p>
          <a:p>
            <a:pPr marL="1371600" lvl="2" indent="-457200" algn="just">
              <a:lnSpc>
                <a:spcPct val="150000"/>
              </a:lnSpc>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Instead of simply assuming all the customers to be one group, we can try to split them into multiple groups and calculate the CLV for each group. </a:t>
            </a:r>
          </a:p>
          <a:p>
            <a:pPr marL="1371600" lvl="2" indent="-457200" algn="just">
              <a:lnSpc>
                <a:spcPct val="150000"/>
              </a:lnSpc>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This model overcomes the major drawback of the simple Aggregate model which assumes the entire customers as a single group. </a:t>
            </a:r>
          </a:p>
          <a:p>
            <a:pPr marL="1371600" lvl="2" indent="-457200" algn="just">
              <a:lnSpc>
                <a:spcPct val="150000"/>
              </a:lnSpc>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his help us to find successful marketing campaigns, products and other strategies like posting on Facebook, Social Media, Discounts etc.</a:t>
            </a:r>
          </a:p>
        </p:txBody>
      </p:sp>
      <p:sp>
        <p:nvSpPr>
          <p:cNvPr id="6" name="Slide Number Placeholder 5"/>
          <p:cNvSpPr>
            <a:spLocks noGrp="1"/>
          </p:cNvSpPr>
          <p:nvPr>
            <p:ph type="sldNum" sz="quarter" idx="12"/>
          </p:nvPr>
        </p:nvSpPr>
        <p:spPr>
          <a:xfrm>
            <a:off x="11474820" y="6267208"/>
            <a:ext cx="588817" cy="365125"/>
          </a:xfrm>
        </p:spPr>
        <p:txBody>
          <a:bodyPr/>
          <a:lstStyle/>
          <a:p>
            <a:fld id="{1A791804-FCC1-42DE-84BE-371365D4A817}" type="slidenum">
              <a:rPr lang="en-US" sz="2400" b="1" smtClean="0">
                <a:solidFill>
                  <a:schemeClr val="tx1"/>
                </a:solidFill>
              </a:rPr>
              <a:t>29</a:t>
            </a:fld>
            <a:endParaRPr lang="en-US" sz="2400" b="1" dirty="0">
              <a:solidFill>
                <a:schemeClr val="tx1"/>
              </a:solidFill>
            </a:endParaRPr>
          </a:p>
        </p:txBody>
      </p:sp>
      <p:sp>
        <p:nvSpPr>
          <p:cNvPr id="2" name="Title 1"/>
          <p:cNvSpPr>
            <a:spLocks noGrp="1"/>
          </p:cNvSpPr>
          <p:nvPr>
            <p:ph type="ctrTitle"/>
          </p:nvPr>
        </p:nvSpPr>
        <p:spPr>
          <a:xfrm>
            <a:off x="828415" y="294709"/>
            <a:ext cx="4918364" cy="567123"/>
          </a:xfrm>
          <a:solidFill>
            <a:schemeClr val="bg1"/>
          </a:solidFill>
        </p:spPr>
        <p:txBody>
          <a:bodyPr>
            <a:normAutofit fontScale="90000"/>
          </a:bodyPr>
          <a:lstStyle/>
          <a:p>
            <a:r>
              <a:rPr lang="en-US" sz="3600" b="1" dirty="0">
                <a:latin typeface="Times New Roman" panose="02020603050405020304" pitchFamily="18" charset="0"/>
                <a:cs typeface="Times New Roman" panose="02020603050405020304" pitchFamily="18" charset="0"/>
              </a:rPr>
              <a:t>Customer Life Time Value</a:t>
            </a:r>
          </a:p>
        </p:txBody>
      </p:sp>
      <p:pic>
        <p:nvPicPr>
          <p:cNvPr id="7" name="Picture 6"/>
          <p:cNvPicPr>
            <a:picLocks noChangeAspect="1"/>
          </p:cNvPicPr>
          <p:nvPr/>
        </p:nvPicPr>
        <p:blipFill>
          <a:blip r:embed="rId3"/>
          <a:stretch>
            <a:fillRect/>
          </a:stretch>
        </p:blipFill>
        <p:spPr>
          <a:xfrm>
            <a:off x="358222" y="1077153"/>
            <a:ext cx="940386" cy="650472"/>
          </a:xfrm>
          <a:prstGeom prst="rect">
            <a:avLst/>
          </a:prstGeom>
        </p:spPr>
      </p:pic>
    </p:spTree>
    <p:extLst>
      <p:ext uri="{BB962C8B-B14F-4D97-AF65-F5344CB8AC3E}">
        <p14:creationId xmlns:p14="http://schemas.microsoft.com/office/powerpoint/2010/main" val="295897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left)">
                                      <p:cBhvr>
                                        <p:cTn id="13" dur="500"/>
                                        <p:tgtEl>
                                          <p:spTgt spid="3">
                                            <p:txEl>
                                              <p:pRg st="3" end="3"/>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left)">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left)">
                                      <p:cBhvr>
                                        <p:cTn id="21" dur="500"/>
                                        <p:tgtEl>
                                          <p:spTgt spid="3">
                                            <p:txEl>
                                              <p:pRg st="5" end="5"/>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left)">
                                      <p:cBhvr>
                                        <p:cTn id="24" dur="500"/>
                                        <p:tgtEl>
                                          <p:spTgt spid="3">
                                            <p:txEl>
                                              <p:pRg st="6" end="6"/>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left)">
                                      <p:cBhvr>
                                        <p:cTn id="27" dur="500"/>
                                        <p:tgtEl>
                                          <p:spTgt spid="3">
                                            <p:txEl>
                                              <p:pRg st="7" end="7"/>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left)">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5713" y="1180556"/>
            <a:ext cx="10437158" cy="5159388"/>
          </a:xfrm>
        </p:spPr>
        <p:txBody>
          <a:bodyPr>
            <a:noAutofit/>
          </a:bodyPr>
          <a:lstStyle/>
          <a:p>
            <a:pPr marL="457200" indent="-457200" algn="l">
              <a:lnSpc>
                <a:spcPct val="150000"/>
              </a:lnSpc>
              <a:buFont typeface="Wingdings" panose="05000000000000000000" pitchFamily="2" charset="2"/>
              <a:buChar char="ü"/>
            </a:pPr>
            <a:r>
              <a:rPr lang="en-US" sz="2800" dirty="0" smtClean="0">
                <a:latin typeface="Times New Roman" panose="02020603050405020304" pitchFamily="18" charset="0"/>
                <a:cs typeface="Times New Roman" panose="02020603050405020304" pitchFamily="18" charset="0"/>
              </a:rPr>
              <a:t>Problem Definition (</a:t>
            </a:r>
            <a:r>
              <a:rPr lang="en-US" sz="2800" b="1" dirty="0" smtClean="0">
                <a:solidFill>
                  <a:srgbClr val="C00000"/>
                </a:solidFill>
                <a:latin typeface="Times New Roman" panose="02020603050405020304" pitchFamily="18" charset="0"/>
                <a:cs typeface="Times New Roman" panose="02020603050405020304" pitchFamily="18" charset="0"/>
              </a:rPr>
              <a:t>Use Case</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457200" indent="-457200" algn="l">
              <a:lnSpc>
                <a:spcPct val="150000"/>
              </a:lnSpc>
              <a:buFont typeface="Wingdings" panose="05000000000000000000" pitchFamily="2" charset="2"/>
              <a:buChar char="ü"/>
            </a:pPr>
            <a:r>
              <a:rPr lang="en-US" sz="2800" dirty="0" smtClean="0">
                <a:latin typeface="Times New Roman" panose="02020603050405020304" pitchFamily="18" charset="0"/>
                <a:cs typeface="Times New Roman" panose="02020603050405020304" pitchFamily="18" charset="0"/>
              </a:rPr>
              <a:t>Why we need Customer Segmentation?</a:t>
            </a:r>
          </a:p>
          <a:p>
            <a:pPr marL="457200" indent="-457200" algn="l">
              <a:lnSpc>
                <a:spcPct val="150000"/>
              </a:lnSpc>
              <a:buFont typeface="Wingdings" panose="05000000000000000000" pitchFamily="2" charset="2"/>
              <a:buChar char="ü"/>
            </a:pPr>
            <a:r>
              <a:rPr lang="en-US" sz="2800" dirty="0" smtClean="0">
                <a:latin typeface="Times New Roman" panose="02020603050405020304" pitchFamily="18" charset="0"/>
                <a:cs typeface="Times New Roman" panose="02020603050405020304" pitchFamily="18" charset="0"/>
              </a:rPr>
              <a:t>RFM Analysis</a:t>
            </a:r>
          </a:p>
          <a:p>
            <a:pPr marL="457200" indent="-457200" algn="l">
              <a:lnSpc>
                <a:spcPct val="150000"/>
              </a:lnSpc>
              <a:buFont typeface="Wingdings" panose="05000000000000000000" pitchFamily="2" charset="2"/>
              <a:buChar char="ü"/>
            </a:pPr>
            <a:r>
              <a:rPr lang="en-US" sz="2800" dirty="0" smtClean="0">
                <a:latin typeface="Times New Roman" panose="02020603050405020304" pitchFamily="18" charset="0"/>
                <a:cs typeface="Times New Roman" panose="02020603050405020304" pitchFamily="18" charset="0"/>
              </a:rPr>
              <a:t>Use of Unsupervised Machine Learning (</a:t>
            </a:r>
            <a:r>
              <a:rPr lang="en-US" sz="2800" b="1" dirty="0" smtClean="0">
                <a:solidFill>
                  <a:srgbClr val="C00000"/>
                </a:solidFill>
                <a:latin typeface="Times New Roman" panose="02020603050405020304" pitchFamily="18" charset="0"/>
                <a:cs typeface="Times New Roman" panose="02020603050405020304" pitchFamily="18" charset="0"/>
              </a:rPr>
              <a:t>k-Means Clustering</a:t>
            </a:r>
            <a:r>
              <a:rPr lang="en-US" sz="2800" dirty="0" smtClean="0">
                <a:latin typeface="Times New Roman" panose="02020603050405020304" pitchFamily="18" charset="0"/>
                <a:cs typeface="Times New Roman" panose="02020603050405020304" pitchFamily="18" charset="0"/>
              </a:rPr>
              <a:t>)</a:t>
            </a:r>
          </a:p>
          <a:p>
            <a:pPr marL="457200" indent="-457200" algn="l">
              <a:lnSpc>
                <a:spcPct val="150000"/>
              </a:lnSpc>
              <a:buFont typeface="Wingdings" panose="05000000000000000000" pitchFamily="2" charset="2"/>
              <a:buChar char="ü"/>
            </a:pPr>
            <a:r>
              <a:rPr lang="en-US" sz="2800" dirty="0" smtClean="0">
                <a:latin typeface="Times New Roman" panose="02020603050405020304" pitchFamily="18" charset="0"/>
                <a:cs typeface="Times New Roman" panose="02020603050405020304" pitchFamily="18" charset="0"/>
              </a:rPr>
              <a:t>Customer Life Time Value (CLTV)</a:t>
            </a:r>
          </a:p>
          <a:p>
            <a:pPr marL="457200" indent="-457200" algn="l">
              <a:lnSpc>
                <a:spcPct val="150000"/>
              </a:lnSpc>
              <a:buFont typeface="Wingdings" panose="05000000000000000000" pitchFamily="2" charset="2"/>
              <a:buChar char="ü"/>
            </a:pPr>
            <a:r>
              <a:rPr lang="en-US" sz="2800" dirty="0" smtClean="0">
                <a:latin typeface="Times New Roman" panose="02020603050405020304" pitchFamily="18" charset="0"/>
                <a:cs typeface="Times New Roman" panose="02020603050405020304" pitchFamily="18" charset="0"/>
              </a:rPr>
              <a:t>How Marketing Team can use Customer Segmentation?</a:t>
            </a:r>
          </a:p>
          <a:p>
            <a:pPr marL="457200" indent="-457200" algn="l">
              <a:lnSpc>
                <a:spcPct val="150000"/>
              </a:lnSpc>
              <a:buFont typeface="Wingdings" panose="05000000000000000000" pitchFamily="2" charset="2"/>
              <a:buChar char="ü"/>
            </a:pPr>
            <a:r>
              <a:rPr lang="en-US" sz="2800" dirty="0" smtClean="0">
                <a:latin typeface="Times New Roman" panose="02020603050405020304" pitchFamily="18" charset="0"/>
                <a:cs typeface="Times New Roman" panose="02020603050405020304" pitchFamily="18" charset="0"/>
              </a:rPr>
              <a:t>Conclusion</a:t>
            </a:r>
            <a:endParaRPr lang="en-US" sz="28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11431278" y="6267208"/>
            <a:ext cx="588817" cy="365125"/>
          </a:xfrm>
        </p:spPr>
        <p:txBody>
          <a:bodyPr/>
          <a:lstStyle/>
          <a:p>
            <a:fld id="{1A791804-FCC1-42DE-84BE-371365D4A817}" type="slidenum">
              <a:rPr lang="en-US" sz="2400" b="1" smtClean="0">
                <a:solidFill>
                  <a:schemeClr val="tx1"/>
                </a:solidFill>
              </a:rPr>
              <a:t>3</a:t>
            </a:fld>
            <a:endParaRPr lang="en-US" sz="2400" b="1" dirty="0">
              <a:solidFill>
                <a:schemeClr val="tx1"/>
              </a:solidFill>
            </a:endParaRPr>
          </a:p>
        </p:txBody>
      </p:sp>
      <p:sp>
        <p:nvSpPr>
          <p:cNvPr id="2" name="Title 1"/>
          <p:cNvSpPr>
            <a:spLocks noGrp="1"/>
          </p:cNvSpPr>
          <p:nvPr>
            <p:ph type="ctrTitle"/>
          </p:nvPr>
        </p:nvSpPr>
        <p:spPr>
          <a:xfrm>
            <a:off x="510467" y="241668"/>
            <a:ext cx="2470245" cy="567123"/>
          </a:xfrm>
          <a:noFill/>
        </p:spPr>
        <p:txBody>
          <a:bodyPr>
            <a:normAutofit fontScale="90000"/>
          </a:bodyPr>
          <a:lstStyle/>
          <a:p>
            <a:r>
              <a:rPr lang="en-US" sz="3600" b="1" dirty="0">
                <a:latin typeface="Times New Roman" panose="02020603050405020304" pitchFamily="18" charset="0"/>
                <a:cs typeface="Times New Roman" panose="02020603050405020304" pitchFamily="18" charset="0"/>
              </a:rPr>
              <a:t>Agenda</a:t>
            </a:r>
          </a:p>
        </p:txBody>
      </p:sp>
      <p:pic>
        <p:nvPicPr>
          <p:cNvPr id="7" name="Picture 6"/>
          <p:cNvPicPr>
            <a:picLocks noChangeAspect="1"/>
          </p:cNvPicPr>
          <p:nvPr/>
        </p:nvPicPr>
        <p:blipFill>
          <a:blip r:embed="rId3"/>
          <a:stretch>
            <a:fillRect/>
          </a:stretch>
        </p:blipFill>
        <p:spPr>
          <a:xfrm>
            <a:off x="915713" y="1392382"/>
            <a:ext cx="364901" cy="347662"/>
          </a:xfrm>
          <a:prstGeom prst="rect">
            <a:avLst/>
          </a:prstGeom>
        </p:spPr>
      </p:pic>
      <p:pic>
        <p:nvPicPr>
          <p:cNvPr id="11" name="Picture 10"/>
          <p:cNvPicPr>
            <a:picLocks noChangeAspect="1"/>
          </p:cNvPicPr>
          <p:nvPr/>
        </p:nvPicPr>
        <p:blipFill>
          <a:blip r:embed="rId3"/>
          <a:stretch>
            <a:fillRect/>
          </a:stretch>
        </p:blipFill>
        <p:spPr>
          <a:xfrm>
            <a:off x="915713" y="2111809"/>
            <a:ext cx="364901" cy="347662"/>
          </a:xfrm>
          <a:prstGeom prst="rect">
            <a:avLst/>
          </a:prstGeom>
        </p:spPr>
      </p:pic>
      <p:pic>
        <p:nvPicPr>
          <p:cNvPr id="12" name="Picture 11"/>
          <p:cNvPicPr>
            <a:picLocks noChangeAspect="1"/>
          </p:cNvPicPr>
          <p:nvPr/>
        </p:nvPicPr>
        <p:blipFill>
          <a:blip r:embed="rId3"/>
          <a:stretch>
            <a:fillRect/>
          </a:stretch>
        </p:blipFill>
        <p:spPr>
          <a:xfrm>
            <a:off x="915713" y="2875222"/>
            <a:ext cx="364901" cy="347662"/>
          </a:xfrm>
          <a:prstGeom prst="rect">
            <a:avLst/>
          </a:prstGeom>
        </p:spPr>
      </p:pic>
      <p:pic>
        <p:nvPicPr>
          <p:cNvPr id="13" name="Picture 12"/>
          <p:cNvPicPr>
            <a:picLocks noChangeAspect="1"/>
          </p:cNvPicPr>
          <p:nvPr/>
        </p:nvPicPr>
        <p:blipFill>
          <a:blip r:embed="rId3"/>
          <a:stretch>
            <a:fillRect/>
          </a:stretch>
        </p:blipFill>
        <p:spPr>
          <a:xfrm>
            <a:off x="915713" y="3682759"/>
            <a:ext cx="364901" cy="347662"/>
          </a:xfrm>
          <a:prstGeom prst="rect">
            <a:avLst/>
          </a:prstGeom>
        </p:spPr>
      </p:pic>
      <p:pic>
        <p:nvPicPr>
          <p:cNvPr id="14" name="Picture 13"/>
          <p:cNvPicPr>
            <a:picLocks noChangeAspect="1"/>
          </p:cNvPicPr>
          <p:nvPr/>
        </p:nvPicPr>
        <p:blipFill>
          <a:blip r:embed="rId3"/>
          <a:stretch>
            <a:fillRect/>
          </a:stretch>
        </p:blipFill>
        <p:spPr>
          <a:xfrm>
            <a:off x="915713" y="4452600"/>
            <a:ext cx="364901" cy="347662"/>
          </a:xfrm>
          <a:prstGeom prst="rect">
            <a:avLst/>
          </a:prstGeom>
        </p:spPr>
      </p:pic>
      <p:pic>
        <p:nvPicPr>
          <p:cNvPr id="15" name="Picture 14"/>
          <p:cNvPicPr>
            <a:picLocks noChangeAspect="1"/>
          </p:cNvPicPr>
          <p:nvPr/>
        </p:nvPicPr>
        <p:blipFill>
          <a:blip r:embed="rId3"/>
          <a:stretch>
            <a:fillRect/>
          </a:stretch>
        </p:blipFill>
        <p:spPr>
          <a:xfrm>
            <a:off x="915713" y="5222441"/>
            <a:ext cx="364901" cy="347662"/>
          </a:xfrm>
          <a:prstGeom prst="rect">
            <a:avLst/>
          </a:prstGeom>
        </p:spPr>
      </p:pic>
      <p:pic>
        <p:nvPicPr>
          <p:cNvPr id="16" name="Picture 15"/>
          <p:cNvPicPr>
            <a:picLocks noChangeAspect="1"/>
          </p:cNvPicPr>
          <p:nvPr/>
        </p:nvPicPr>
        <p:blipFill>
          <a:blip r:embed="rId3"/>
          <a:stretch>
            <a:fillRect/>
          </a:stretch>
        </p:blipFill>
        <p:spPr>
          <a:xfrm>
            <a:off x="915713" y="5992282"/>
            <a:ext cx="364901" cy="347662"/>
          </a:xfrm>
          <a:prstGeom prst="rect">
            <a:avLst/>
          </a:prstGeom>
        </p:spPr>
      </p:pic>
    </p:spTree>
    <p:extLst>
      <p:ext uri="{BB962C8B-B14F-4D97-AF65-F5344CB8AC3E}">
        <p14:creationId xmlns:p14="http://schemas.microsoft.com/office/powerpoint/2010/main" val="91214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04137" y="1131746"/>
            <a:ext cx="11010360" cy="5108165"/>
          </a:xfrm>
        </p:spPr>
        <p:txBody>
          <a:bodyPr>
            <a:normAutofit/>
          </a:bodyPr>
          <a:lstStyle/>
          <a:p>
            <a:pPr marL="457200" indent="-457200" algn="just">
              <a:lnSpc>
                <a:spcPct val="150000"/>
              </a:lnSpc>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Predictive Approach</a:t>
            </a:r>
          </a:p>
          <a:p>
            <a:pPr marL="914400" lvl="1" indent="-457200" algn="just">
              <a:lnSpc>
                <a:spcPct val="150000"/>
              </a:lnSpc>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Machine Learning Model</a:t>
            </a:r>
          </a:p>
          <a:p>
            <a:pPr marL="1371600" lvl="2" indent="-4572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Using regression techniques to fit on past data to predict the LTV</a:t>
            </a:r>
          </a:p>
          <a:p>
            <a:pPr marL="1371600" lvl="2" indent="-4572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We need to make dataset for this</a:t>
            </a:r>
          </a:p>
          <a:p>
            <a:pPr marL="914400" lvl="1" indent="-457200" algn="just">
              <a:lnSpc>
                <a:spcPct val="150000"/>
              </a:lnSpc>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Probabilistic Model</a:t>
            </a:r>
          </a:p>
          <a:p>
            <a:pPr marL="1371600" lvl="2" indent="-4572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It tries to fit a probability distribution to the data and estimates the future count of transactions and monetary value for each transaction</a:t>
            </a:r>
            <a:r>
              <a:rPr lang="en-US" sz="2000" dirty="0">
                <a:latin typeface="Times New Roman" panose="02020603050405020304" pitchFamily="18" charset="0"/>
                <a:cs typeface="Times New Roman" panose="02020603050405020304" pitchFamily="18" charset="0"/>
              </a:rPr>
              <a:t>.</a:t>
            </a:r>
          </a:p>
          <a:p>
            <a:pPr marL="1371600" lvl="2" indent="-457200" algn="just">
              <a:lnSpc>
                <a:spcPct val="150000"/>
              </a:lnSpc>
              <a:buFont typeface="Wingdings" panose="05000000000000000000" pitchFamily="2" charset="2"/>
              <a:buChar char="§"/>
            </a:pPr>
            <a:r>
              <a:rPr lang="en-US" sz="2000" b="1" dirty="0">
                <a:solidFill>
                  <a:srgbClr val="0070C0"/>
                </a:solidFill>
                <a:latin typeface="Times New Roman" panose="02020603050405020304" pitchFamily="18" charset="0"/>
                <a:cs typeface="Times New Roman" panose="02020603050405020304" pitchFamily="18" charset="0"/>
              </a:rPr>
              <a:t>LIFETIMES</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an open source Python Library I will be using for Calculating LTV</a:t>
            </a:r>
          </a:p>
        </p:txBody>
      </p:sp>
      <p:sp>
        <p:nvSpPr>
          <p:cNvPr id="6" name="Slide Number Placeholder 5"/>
          <p:cNvSpPr>
            <a:spLocks noGrp="1"/>
          </p:cNvSpPr>
          <p:nvPr>
            <p:ph type="sldNum" sz="quarter" idx="12"/>
          </p:nvPr>
        </p:nvSpPr>
        <p:spPr>
          <a:xfrm>
            <a:off x="11431278" y="6267208"/>
            <a:ext cx="588817" cy="365125"/>
          </a:xfrm>
        </p:spPr>
        <p:txBody>
          <a:bodyPr/>
          <a:lstStyle/>
          <a:p>
            <a:fld id="{1A791804-FCC1-42DE-84BE-371365D4A817}" type="slidenum">
              <a:rPr lang="en-US" sz="2400" b="1" smtClean="0">
                <a:solidFill>
                  <a:schemeClr val="tx1"/>
                </a:solidFill>
              </a:rPr>
              <a:t>30</a:t>
            </a:fld>
            <a:endParaRPr lang="en-US" sz="2400" b="1" dirty="0">
              <a:solidFill>
                <a:schemeClr val="tx1"/>
              </a:solidFill>
            </a:endParaRPr>
          </a:p>
        </p:txBody>
      </p:sp>
      <p:sp>
        <p:nvSpPr>
          <p:cNvPr id="2" name="Title 1"/>
          <p:cNvSpPr>
            <a:spLocks noGrp="1"/>
          </p:cNvSpPr>
          <p:nvPr>
            <p:ph type="ctrTitle"/>
          </p:nvPr>
        </p:nvSpPr>
        <p:spPr>
          <a:xfrm>
            <a:off x="828415" y="253765"/>
            <a:ext cx="4918364" cy="567123"/>
          </a:xfrm>
          <a:solidFill>
            <a:schemeClr val="bg1"/>
          </a:solidFill>
        </p:spPr>
        <p:txBody>
          <a:bodyPr>
            <a:normAutofit fontScale="90000"/>
          </a:bodyPr>
          <a:lstStyle/>
          <a:p>
            <a:r>
              <a:rPr lang="en-US" sz="3600" b="1" dirty="0">
                <a:latin typeface="Times New Roman" panose="02020603050405020304" pitchFamily="18" charset="0"/>
                <a:cs typeface="Times New Roman" panose="02020603050405020304" pitchFamily="18" charset="0"/>
              </a:rPr>
              <a:t>Customer Life Time Value</a:t>
            </a:r>
          </a:p>
        </p:txBody>
      </p:sp>
      <p:pic>
        <p:nvPicPr>
          <p:cNvPr id="9" name="Picture 8"/>
          <p:cNvPicPr>
            <a:picLocks noChangeAspect="1"/>
          </p:cNvPicPr>
          <p:nvPr/>
        </p:nvPicPr>
        <p:blipFill>
          <a:blip r:embed="rId3"/>
          <a:stretch>
            <a:fillRect/>
          </a:stretch>
        </p:blipFill>
        <p:spPr>
          <a:xfrm>
            <a:off x="358222" y="1077153"/>
            <a:ext cx="940386" cy="650472"/>
          </a:xfrm>
          <a:prstGeom prst="rect">
            <a:avLst/>
          </a:prstGeom>
        </p:spPr>
      </p:pic>
    </p:spTree>
    <p:extLst>
      <p:ext uri="{BB962C8B-B14F-4D97-AF65-F5344CB8AC3E}">
        <p14:creationId xmlns:p14="http://schemas.microsoft.com/office/powerpoint/2010/main" val="153242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left)">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left)">
                                      <p:cBhvr>
                                        <p:cTn id="18" dur="500"/>
                                        <p:tgtEl>
                                          <p:spTgt spid="3">
                                            <p:txEl>
                                              <p:pRg st="4" end="4"/>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left)">
                                      <p:cBhvr>
                                        <p:cTn id="21" dur="500"/>
                                        <p:tgtEl>
                                          <p:spTgt spid="3">
                                            <p:txEl>
                                              <p:pRg st="5" end="5"/>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left)">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5686" y="3573200"/>
            <a:ext cx="10994612" cy="2366957"/>
          </a:xfrm>
        </p:spPr>
        <p:txBody>
          <a:bodyPr>
            <a:noAutofit/>
          </a:bodyPr>
          <a:lstStyle/>
          <a:p>
            <a:pPr marL="457200" indent="-457200" algn="just">
              <a:lnSpc>
                <a:spcPct val="150000"/>
              </a:lnSpc>
              <a:buFont typeface="Wingdings" panose="05000000000000000000" pitchFamily="2" charset="2"/>
              <a:buChar char="v"/>
            </a:pPr>
            <a:r>
              <a:rPr lang="en-US" sz="2700" dirty="0">
                <a:latin typeface="Times New Roman" panose="02020603050405020304" pitchFamily="18" charset="0"/>
                <a:cs typeface="Times New Roman" panose="02020603050405020304" pitchFamily="18" charset="0"/>
              </a:rPr>
              <a:t>These customers have proven to have a higher willingness to pay, so don't use discount pricing to generate incremental sales. Instead, focus on value added offers through Product recommendations based on previous purchases and also  Consider premium offers, subscription tiers</a:t>
            </a:r>
            <a:endParaRPr lang="de-DE" sz="27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938961" y="0"/>
            <a:ext cx="4253039" cy="1354966"/>
          </a:xfrm>
        </p:spPr>
        <p:txBody>
          <a:bodyPr>
            <a:normAutofit/>
          </a:bodyPr>
          <a:lstStyle/>
          <a:p>
            <a:pPr marL="914400" lvl="1" indent="-457200" algn="l">
              <a:buFont typeface="Wingdings" panose="05000000000000000000" pitchFamily="2" charset="2"/>
              <a:buChar char="ü"/>
            </a:pPr>
            <a:r>
              <a:rPr lang="en-US" sz="1800" dirty="0" smtClean="0">
                <a:solidFill>
                  <a:srgbClr val="FDFEF6"/>
                </a:solidFill>
                <a:latin typeface="Times New Roman" panose="02020603050405020304" pitchFamily="18" charset="0"/>
                <a:cs typeface="Times New Roman" panose="02020603050405020304" pitchFamily="18" charset="0"/>
              </a:rPr>
              <a:t>.</a:t>
            </a:r>
            <a:endParaRPr lang="en-US" sz="1800" dirty="0">
              <a:solidFill>
                <a:srgbClr val="FDFEF6"/>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11677650" y="6301525"/>
            <a:ext cx="286616" cy="365125"/>
          </a:xfrm>
        </p:spPr>
        <p:txBody>
          <a:bodyPr/>
          <a:lstStyle/>
          <a:p>
            <a:fld id="{1A791804-FCC1-42DE-84BE-371365D4A817}" type="slidenum">
              <a:rPr lang="en-US" sz="1800" b="1" smtClean="0">
                <a:solidFill>
                  <a:schemeClr val="tx1"/>
                </a:solidFill>
              </a:rPr>
              <a:t>31</a:t>
            </a:fld>
            <a:endParaRPr lang="en-US" sz="1800" b="1" dirty="0">
              <a:solidFill>
                <a:schemeClr val="tx1"/>
              </a:solidFill>
            </a:endParaRPr>
          </a:p>
        </p:txBody>
      </p:sp>
      <p:sp>
        <p:nvSpPr>
          <p:cNvPr id="16" name="Title 1"/>
          <p:cNvSpPr txBox="1">
            <a:spLocks/>
          </p:cNvSpPr>
          <p:nvPr/>
        </p:nvSpPr>
        <p:spPr>
          <a:xfrm>
            <a:off x="839588" y="242227"/>
            <a:ext cx="8020544" cy="567123"/>
          </a:xfrm>
          <a:prstGeom prst="rect">
            <a:avLst/>
          </a:prstGeom>
          <a:solidFill>
            <a:schemeClr val="bg1"/>
          </a:solidFill>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smtClean="0">
                <a:latin typeface="Times New Roman" panose="02020603050405020304" pitchFamily="18" charset="0"/>
                <a:cs typeface="Times New Roman" panose="02020603050405020304" pitchFamily="18" charset="0"/>
              </a:rPr>
              <a:t>3 Segments LTV Marketing Strategies</a:t>
            </a:r>
            <a:endParaRPr lang="en-US" sz="3600" b="1" dirty="0">
              <a:latin typeface="Times New Roman" panose="02020603050405020304" pitchFamily="18" charset="0"/>
              <a:cs typeface="Times New Roman" panose="02020603050405020304" pitchFamily="18" charset="0"/>
            </a:endParaRPr>
          </a:p>
        </p:txBody>
      </p:sp>
      <p:sp>
        <p:nvSpPr>
          <p:cNvPr id="10" name="Title 1"/>
          <p:cNvSpPr txBox="1">
            <a:spLocks/>
          </p:cNvSpPr>
          <p:nvPr/>
        </p:nvSpPr>
        <p:spPr>
          <a:xfrm>
            <a:off x="455686" y="1338650"/>
            <a:ext cx="11646988" cy="71329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ct val="150000"/>
              </a:lnSpc>
              <a:buFont typeface="Wingdings" panose="05000000000000000000" pitchFamily="2" charset="2"/>
              <a:buChar char="v"/>
            </a:pPr>
            <a:r>
              <a:rPr lang="en-US" sz="2800" b="1" dirty="0" smtClean="0">
                <a:solidFill>
                  <a:srgbClr val="C00000"/>
                </a:solidFill>
                <a:latin typeface="Times New Roman" panose="02020603050405020304" pitchFamily="18" charset="0"/>
                <a:cs typeface="Times New Roman" panose="02020603050405020304" pitchFamily="18" charset="0"/>
              </a:rPr>
              <a:t>HIGH LTV CUSTOMERS</a:t>
            </a:r>
            <a:endParaRPr lang="de-DE" sz="2800" b="1" kern="0" dirty="0">
              <a:solidFill>
                <a:srgbClr val="C00000"/>
              </a:solidFill>
              <a:latin typeface="Times New Roman" panose="02020603050405020304" pitchFamily="18" charset="0"/>
              <a:cs typeface="Times New Roman" panose="02020603050405020304" pitchFamily="18" charset="0"/>
            </a:endParaRPr>
          </a:p>
        </p:txBody>
      </p:sp>
      <p:sp>
        <p:nvSpPr>
          <p:cNvPr id="11" name="Title 1"/>
          <p:cNvSpPr txBox="1">
            <a:spLocks/>
          </p:cNvSpPr>
          <p:nvPr/>
        </p:nvSpPr>
        <p:spPr>
          <a:xfrm>
            <a:off x="455686" y="2165399"/>
            <a:ext cx="11646988" cy="898977"/>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ct val="150000"/>
              </a:lnSpc>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Focus on loyalty programs and new product introductions</a:t>
            </a:r>
          </a:p>
        </p:txBody>
      </p:sp>
    </p:spTree>
    <p:extLst>
      <p:ext uri="{BB962C8B-B14F-4D97-AF65-F5344CB8AC3E}">
        <p14:creationId xmlns:p14="http://schemas.microsoft.com/office/powerpoint/2010/main" val="14517499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7932" y="4206717"/>
            <a:ext cx="10889954" cy="2000875"/>
          </a:xfrm>
        </p:spPr>
        <p:txBody>
          <a:bodyPr>
            <a:noAutofit/>
          </a:bodyPr>
          <a:lstStyle/>
          <a:p>
            <a:pPr marL="457200" indent="-457200" algn="just">
              <a:lnSpc>
                <a:spcPct val="150000"/>
              </a:lnSpc>
              <a:buFont typeface="Wingdings" panose="05000000000000000000" pitchFamily="2" charset="2"/>
              <a:buChar char="v"/>
            </a:pPr>
            <a:r>
              <a:rPr lang="en-US" sz="2700" dirty="0">
                <a:latin typeface="Times New Roman" panose="02020603050405020304" pitchFamily="18" charset="0"/>
                <a:cs typeface="Times New Roman" panose="02020603050405020304" pitchFamily="18" charset="0"/>
              </a:rPr>
              <a:t>Marketing Strategies:  Having clear strategies in place for Low LTV </a:t>
            </a:r>
            <a:r>
              <a:rPr lang="en-US" sz="2700" dirty="0" smtClean="0">
                <a:latin typeface="Times New Roman" panose="02020603050405020304" pitchFamily="18" charset="0"/>
                <a:cs typeface="Times New Roman" panose="02020603050405020304" pitchFamily="18" charset="0"/>
              </a:rPr>
              <a:t>customers, such </a:t>
            </a:r>
            <a:r>
              <a:rPr lang="en-US" sz="2700" dirty="0">
                <a:latin typeface="Times New Roman" panose="02020603050405020304" pitchFamily="18" charset="0"/>
                <a:cs typeface="Times New Roman" panose="02020603050405020304" pitchFamily="18" charset="0"/>
              </a:rPr>
              <a:t>as triggered reminder emails, phone numbers  will pay </a:t>
            </a:r>
            <a:r>
              <a:rPr lang="en-US" sz="2700" dirty="0" smtClean="0">
                <a:latin typeface="Times New Roman" panose="02020603050405020304" pitchFamily="18" charset="0"/>
                <a:cs typeface="Times New Roman" panose="02020603050405020304" pitchFamily="18" charset="0"/>
              </a:rPr>
              <a:t>dividends</a:t>
            </a:r>
            <a:endParaRPr lang="de-DE" sz="27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938961" y="-10014"/>
            <a:ext cx="4253039" cy="1354966"/>
          </a:xfrm>
        </p:spPr>
        <p:txBody>
          <a:bodyPr>
            <a:normAutofit/>
          </a:bodyPr>
          <a:lstStyle/>
          <a:p>
            <a:pPr marL="457200" indent="-457200" algn="l">
              <a:buFont typeface="Wingdings" panose="05000000000000000000" pitchFamily="2" charset="2"/>
              <a:buChar char="ü"/>
            </a:pPr>
            <a:r>
              <a:rPr lang="en-US" sz="2200" dirty="0" smtClean="0">
                <a:solidFill>
                  <a:srgbClr val="FDFEF6"/>
                </a:solidFill>
                <a:latin typeface="Times New Roman" panose="02020603050405020304" pitchFamily="18" charset="0"/>
                <a:cs typeface="Times New Roman" panose="02020603050405020304" pitchFamily="18" charset="0"/>
              </a:rPr>
              <a:t>.</a:t>
            </a:r>
            <a:endParaRPr lang="en-US" sz="2200" dirty="0">
              <a:solidFill>
                <a:srgbClr val="FDFEF6"/>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11677650" y="6301525"/>
            <a:ext cx="286616" cy="365125"/>
          </a:xfrm>
        </p:spPr>
        <p:txBody>
          <a:bodyPr/>
          <a:lstStyle/>
          <a:p>
            <a:fld id="{1A791804-FCC1-42DE-84BE-371365D4A817}" type="slidenum">
              <a:rPr lang="en-US" sz="1800" b="1" smtClean="0">
                <a:solidFill>
                  <a:schemeClr val="tx1"/>
                </a:solidFill>
              </a:rPr>
              <a:t>32</a:t>
            </a:fld>
            <a:endParaRPr lang="en-US" sz="1800" b="1" dirty="0">
              <a:solidFill>
                <a:schemeClr val="tx1"/>
              </a:solidFill>
            </a:endParaRPr>
          </a:p>
        </p:txBody>
      </p:sp>
      <p:sp>
        <p:nvSpPr>
          <p:cNvPr id="16" name="Title 1"/>
          <p:cNvSpPr txBox="1">
            <a:spLocks/>
          </p:cNvSpPr>
          <p:nvPr/>
        </p:nvSpPr>
        <p:spPr>
          <a:xfrm>
            <a:off x="777913" y="249433"/>
            <a:ext cx="8020544" cy="567123"/>
          </a:xfrm>
          <a:prstGeom prst="rect">
            <a:avLst/>
          </a:prstGeom>
          <a:solidFill>
            <a:schemeClr val="bg1"/>
          </a:solidFill>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3 Segments LTV Marketing Strategies</a:t>
            </a:r>
          </a:p>
        </p:txBody>
      </p:sp>
      <p:sp>
        <p:nvSpPr>
          <p:cNvPr id="10" name="Title 1"/>
          <p:cNvSpPr txBox="1">
            <a:spLocks/>
          </p:cNvSpPr>
          <p:nvPr/>
        </p:nvSpPr>
        <p:spPr>
          <a:xfrm>
            <a:off x="646700" y="1210648"/>
            <a:ext cx="11646988" cy="71329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ct val="150000"/>
              </a:lnSpc>
              <a:buFont typeface="Wingdings" panose="05000000000000000000" pitchFamily="2" charset="2"/>
              <a:buChar char="v"/>
            </a:pPr>
            <a:r>
              <a:rPr lang="en-US" sz="2800" b="1" dirty="0" smtClean="0">
                <a:solidFill>
                  <a:srgbClr val="C00000"/>
                </a:solidFill>
                <a:latin typeface="Times New Roman" panose="02020603050405020304" pitchFamily="18" charset="0"/>
                <a:cs typeface="Times New Roman" panose="02020603050405020304" pitchFamily="18" charset="0"/>
              </a:rPr>
              <a:t>LOW LTV CUSTOMERS</a:t>
            </a:r>
            <a:endParaRPr lang="de-DE" sz="2800" b="1" kern="0" dirty="0">
              <a:solidFill>
                <a:srgbClr val="C00000"/>
              </a:solidFill>
              <a:latin typeface="Times New Roman" panose="02020603050405020304" pitchFamily="18" charset="0"/>
              <a:cs typeface="Times New Roman" panose="02020603050405020304" pitchFamily="18" charset="0"/>
            </a:endParaRPr>
          </a:p>
        </p:txBody>
      </p:sp>
      <p:sp>
        <p:nvSpPr>
          <p:cNvPr id="11" name="Title 1"/>
          <p:cNvSpPr txBox="1">
            <a:spLocks/>
          </p:cNvSpPr>
          <p:nvPr/>
        </p:nvSpPr>
        <p:spPr>
          <a:xfrm>
            <a:off x="646700" y="1786465"/>
            <a:ext cx="10921186" cy="158287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ct val="150000"/>
              </a:lnSpc>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Marketing Strategies: Focus on increasing monetization through </a:t>
            </a:r>
            <a:r>
              <a:rPr lang="en-US" sz="2800" dirty="0" smtClean="0">
                <a:latin typeface="Times New Roman" panose="02020603050405020304" pitchFamily="18" charset="0"/>
                <a:cs typeface="Times New Roman" panose="02020603050405020304" pitchFamily="18" charset="0"/>
              </a:rPr>
              <a:t>company </a:t>
            </a:r>
            <a:r>
              <a:rPr lang="en-US" sz="2800" dirty="0">
                <a:latin typeface="Times New Roman" panose="02020603050405020304" pitchFamily="18" charset="0"/>
                <a:cs typeface="Times New Roman" panose="02020603050405020304" pitchFamily="18" charset="0"/>
              </a:rPr>
              <a:t>product recommendations based on past purchases</a:t>
            </a:r>
          </a:p>
        </p:txBody>
      </p:sp>
      <p:sp>
        <p:nvSpPr>
          <p:cNvPr id="12" name="Title 1"/>
          <p:cNvSpPr txBox="1">
            <a:spLocks/>
          </p:cNvSpPr>
          <p:nvPr/>
        </p:nvSpPr>
        <p:spPr>
          <a:xfrm>
            <a:off x="646700" y="3532543"/>
            <a:ext cx="11646988" cy="71329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ct val="150000"/>
              </a:lnSpc>
              <a:buFont typeface="Wingdings" panose="05000000000000000000" pitchFamily="2" charset="2"/>
              <a:buChar char="v"/>
            </a:pPr>
            <a:r>
              <a:rPr lang="en-US" sz="2800" b="1" dirty="0" smtClean="0">
                <a:solidFill>
                  <a:srgbClr val="C00000"/>
                </a:solidFill>
                <a:latin typeface="Times New Roman" panose="02020603050405020304" pitchFamily="18" charset="0"/>
                <a:cs typeface="Times New Roman" panose="02020603050405020304" pitchFamily="18" charset="0"/>
              </a:rPr>
              <a:t>MID LTV CUSTOMERS</a:t>
            </a:r>
            <a:endParaRPr lang="de-DE" sz="2800" b="1" kern="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08284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04137" y="1131746"/>
            <a:ext cx="10887530" cy="5500587"/>
          </a:xfrm>
        </p:spPr>
        <p:txBody>
          <a:bodyPr>
            <a:normAutofit/>
          </a:bodyPr>
          <a:lstStyle/>
          <a:p>
            <a:pPr marL="457200" indent="-457200" algn="just">
              <a:lnSpc>
                <a:spcPct val="150000"/>
              </a:lnSpc>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When you have varying tenures of customers, then it is better to calculate the LTV, RFM and other use cases discussed here, on multiple time frames.  For example let say, LTV values</a:t>
            </a:r>
          </a:p>
          <a:p>
            <a:pPr marL="457200" indent="-457200" algn="just">
              <a:lnSpc>
                <a:spcPct val="150000"/>
              </a:lnSpc>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Calculate LTV values for customers at each month</a:t>
            </a:r>
          </a:p>
          <a:p>
            <a:pPr marL="457200" indent="-457200" algn="just">
              <a:lnSpc>
                <a:spcPct val="150000"/>
              </a:lnSpc>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Evaluate how customer increase sale or decrease sale, you can evaluate many patterns/ behavior of customer from this</a:t>
            </a:r>
          </a:p>
          <a:p>
            <a:pPr marL="457200" indent="-457200" algn="just">
              <a:lnSpc>
                <a:spcPct val="150000"/>
              </a:lnSpc>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You can easily evaluate which customers are churned or about to churn using Exploratory Data Analysis and statistical analysis</a:t>
            </a:r>
          </a:p>
          <a:p>
            <a:pPr marL="457200" indent="-457200" algn="just">
              <a:lnSpc>
                <a:spcPct val="150000"/>
              </a:lnSpc>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You can have better idea about your service/ products – those products can be easily identified which cause customer to churn</a:t>
            </a:r>
          </a:p>
          <a:p>
            <a:pPr marL="457200" indent="-457200" algn="just">
              <a:lnSpc>
                <a:spcPct val="150000"/>
              </a:lnSpc>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You can have better marketing strategy </a:t>
            </a:r>
            <a:endParaRPr lang="en-US" sz="18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11431278" y="6267208"/>
            <a:ext cx="588817" cy="365125"/>
          </a:xfrm>
        </p:spPr>
        <p:txBody>
          <a:bodyPr/>
          <a:lstStyle/>
          <a:p>
            <a:fld id="{1A791804-FCC1-42DE-84BE-371365D4A817}" type="slidenum">
              <a:rPr lang="en-US" sz="2400" b="1" smtClean="0">
                <a:solidFill>
                  <a:schemeClr val="tx1"/>
                </a:solidFill>
              </a:rPr>
              <a:t>33</a:t>
            </a:fld>
            <a:endParaRPr lang="en-US" sz="2400" b="1" dirty="0">
              <a:solidFill>
                <a:schemeClr val="tx1"/>
              </a:solidFill>
            </a:endParaRPr>
          </a:p>
        </p:txBody>
      </p:sp>
      <p:sp>
        <p:nvSpPr>
          <p:cNvPr id="2" name="Title 1"/>
          <p:cNvSpPr>
            <a:spLocks noGrp="1"/>
          </p:cNvSpPr>
          <p:nvPr>
            <p:ph type="ctrTitle"/>
          </p:nvPr>
        </p:nvSpPr>
        <p:spPr>
          <a:xfrm>
            <a:off x="934060" y="243778"/>
            <a:ext cx="4918364" cy="567123"/>
          </a:xfrm>
          <a:solidFill>
            <a:schemeClr val="bg1"/>
          </a:solidFill>
        </p:spPr>
        <p:txBody>
          <a:bodyPr>
            <a:normAutofit fontScale="90000"/>
          </a:bodyPr>
          <a:lstStyle/>
          <a:p>
            <a:pPr algn="l"/>
            <a:r>
              <a:rPr lang="en-US" sz="3600" b="1" dirty="0">
                <a:latin typeface="Times New Roman" panose="02020603050405020304" pitchFamily="18" charset="0"/>
                <a:cs typeface="Times New Roman" panose="02020603050405020304" pitchFamily="18" charset="0"/>
              </a:rPr>
              <a:t>Varying Tenures</a:t>
            </a:r>
          </a:p>
        </p:txBody>
      </p:sp>
      <p:pic>
        <p:nvPicPr>
          <p:cNvPr id="9" name="Picture 8"/>
          <p:cNvPicPr>
            <a:picLocks noChangeAspect="1"/>
          </p:cNvPicPr>
          <p:nvPr/>
        </p:nvPicPr>
        <p:blipFill>
          <a:blip r:embed="rId3"/>
          <a:stretch>
            <a:fillRect/>
          </a:stretch>
        </p:blipFill>
        <p:spPr>
          <a:xfrm>
            <a:off x="573246" y="1118098"/>
            <a:ext cx="770966" cy="533283"/>
          </a:xfrm>
          <a:prstGeom prst="rect">
            <a:avLst/>
          </a:prstGeom>
        </p:spPr>
      </p:pic>
      <p:pic>
        <p:nvPicPr>
          <p:cNvPr id="10" name="Picture 9"/>
          <p:cNvPicPr>
            <a:picLocks noChangeAspect="1"/>
          </p:cNvPicPr>
          <p:nvPr/>
        </p:nvPicPr>
        <p:blipFill>
          <a:blip r:embed="rId3"/>
          <a:stretch>
            <a:fillRect/>
          </a:stretch>
        </p:blipFill>
        <p:spPr>
          <a:xfrm>
            <a:off x="592874" y="1987620"/>
            <a:ext cx="770966" cy="533283"/>
          </a:xfrm>
          <a:prstGeom prst="rect">
            <a:avLst/>
          </a:prstGeom>
        </p:spPr>
      </p:pic>
      <p:pic>
        <p:nvPicPr>
          <p:cNvPr id="11" name="Picture 10"/>
          <p:cNvPicPr>
            <a:picLocks noChangeAspect="1"/>
          </p:cNvPicPr>
          <p:nvPr/>
        </p:nvPicPr>
        <p:blipFill>
          <a:blip r:embed="rId3"/>
          <a:stretch>
            <a:fillRect/>
          </a:stretch>
        </p:blipFill>
        <p:spPr>
          <a:xfrm>
            <a:off x="592874" y="2595470"/>
            <a:ext cx="770966" cy="533283"/>
          </a:xfrm>
          <a:prstGeom prst="rect">
            <a:avLst/>
          </a:prstGeom>
        </p:spPr>
      </p:pic>
      <p:pic>
        <p:nvPicPr>
          <p:cNvPr id="12" name="Picture 11"/>
          <p:cNvPicPr>
            <a:picLocks noChangeAspect="1"/>
          </p:cNvPicPr>
          <p:nvPr/>
        </p:nvPicPr>
        <p:blipFill>
          <a:blip r:embed="rId3"/>
          <a:stretch>
            <a:fillRect/>
          </a:stretch>
        </p:blipFill>
        <p:spPr>
          <a:xfrm>
            <a:off x="592874" y="3483285"/>
            <a:ext cx="770966" cy="533283"/>
          </a:xfrm>
          <a:prstGeom prst="rect">
            <a:avLst/>
          </a:prstGeom>
        </p:spPr>
      </p:pic>
      <p:pic>
        <p:nvPicPr>
          <p:cNvPr id="13" name="Picture 12"/>
          <p:cNvPicPr>
            <a:picLocks noChangeAspect="1"/>
          </p:cNvPicPr>
          <p:nvPr/>
        </p:nvPicPr>
        <p:blipFill>
          <a:blip r:embed="rId3"/>
          <a:stretch>
            <a:fillRect/>
          </a:stretch>
        </p:blipFill>
        <p:spPr>
          <a:xfrm>
            <a:off x="621651" y="4371100"/>
            <a:ext cx="770966" cy="533283"/>
          </a:xfrm>
          <a:prstGeom prst="rect">
            <a:avLst/>
          </a:prstGeom>
        </p:spPr>
      </p:pic>
      <p:pic>
        <p:nvPicPr>
          <p:cNvPr id="14" name="Picture 13"/>
          <p:cNvPicPr>
            <a:picLocks noChangeAspect="1"/>
          </p:cNvPicPr>
          <p:nvPr/>
        </p:nvPicPr>
        <p:blipFill>
          <a:blip r:embed="rId3"/>
          <a:stretch>
            <a:fillRect/>
          </a:stretch>
        </p:blipFill>
        <p:spPr>
          <a:xfrm>
            <a:off x="621651" y="5328899"/>
            <a:ext cx="770966" cy="533283"/>
          </a:xfrm>
          <a:prstGeom prst="rect">
            <a:avLst/>
          </a:prstGeom>
        </p:spPr>
      </p:pic>
    </p:spTree>
    <p:extLst>
      <p:ext uri="{BB962C8B-B14F-4D97-AF65-F5344CB8AC3E}">
        <p14:creationId xmlns:p14="http://schemas.microsoft.com/office/powerpoint/2010/main" val="708453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04137" y="1131746"/>
            <a:ext cx="10887530" cy="5500587"/>
          </a:xfrm>
        </p:spPr>
        <p:txBody>
          <a:bodyPr>
            <a:normAutofit fontScale="62500" lnSpcReduction="20000"/>
          </a:bodyPr>
          <a:lstStyle/>
          <a:p>
            <a:pPr marL="457200" indent="-457200" algn="just">
              <a:lnSpc>
                <a:spcPct val="150000"/>
              </a:lnSpc>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Python Lifetimes</a:t>
            </a:r>
          </a:p>
          <a:p>
            <a:pPr marL="914400" lvl="1" indent="-457200" algn="just">
              <a:lnSpc>
                <a:spcPct val="150000"/>
              </a:lnSpc>
              <a:buFont typeface="Wingdings" panose="05000000000000000000" pitchFamily="2" charset="2"/>
              <a:buChar char="§"/>
            </a:pPr>
            <a:r>
              <a:rPr lang="en-US" sz="2900" b="1" dirty="0">
                <a:latin typeface="Times New Roman" panose="02020603050405020304" pitchFamily="18" charset="0"/>
                <a:cs typeface="Times New Roman" panose="02020603050405020304" pitchFamily="18" charset="0"/>
                <a:hlinkClick r:id="rId3"/>
              </a:rPr>
              <a:t>https://lifetimes.readthedocs.io/en/latest/</a:t>
            </a:r>
            <a:r>
              <a:rPr lang="en-US" sz="2900" b="1" dirty="0">
                <a:latin typeface="Times New Roman" panose="02020603050405020304" pitchFamily="18" charset="0"/>
                <a:cs typeface="Times New Roman" panose="02020603050405020304" pitchFamily="18" charset="0"/>
              </a:rPr>
              <a:t> </a:t>
            </a:r>
          </a:p>
          <a:p>
            <a:pPr marL="914400" lvl="1" indent="-457200" algn="just">
              <a:lnSpc>
                <a:spcPct val="150000"/>
              </a:lnSpc>
              <a:buFont typeface="Wingdings" panose="05000000000000000000" pitchFamily="2" charset="2"/>
              <a:buChar char="§"/>
            </a:pPr>
            <a:r>
              <a:rPr lang="en-US" sz="2900" b="1" dirty="0">
                <a:latin typeface="Times New Roman" panose="02020603050405020304" pitchFamily="18" charset="0"/>
                <a:cs typeface="Times New Roman" panose="02020603050405020304" pitchFamily="18" charset="0"/>
              </a:rPr>
              <a:t>Lifetimes can be used to analyze your users based on a few assumption:</a:t>
            </a:r>
          </a:p>
          <a:p>
            <a:pPr marL="1371600" lvl="2" indent="-457200" algn="just">
              <a:lnSpc>
                <a:spcPct val="150000"/>
              </a:lnSpc>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Users interact with you when they are “alive”.</a:t>
            </a:r>
          </a:p>
          <a:p>
            <a:pPr marL="1371600" lvl="2" indent="-457200" algn="just">
              <a:lnSpc>
                <a:spcPct val="150000"/>
              </a:lnSpc>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Users under study may “die” after some period of time.</a:t>
            </a:r>
          </a:p>
          <a:p>
            <a:pPr marL="914400" lvl="1" indent="-457200" algn="just">
              <a:lnSpc>
                <a:spcPct val="150000"/>
              </a:lnSpc>
              <a:buFont typeface="Wingdings" panose="05000000000000000000" pitchFamily="2" charset="2"/>
              <a:buChar char="§"/>
            </a:pPr>
            <a:r>
              <a:rPr lang="en-US" sz="2900" b="1" dirty="0">
                <a:latin typeface="Times New Roman" panose="02020603050405020304" pitchFamily="18" charset="0"/>
                <a:cs typeface="Times New Roman" panose="02020603050405020304" pitchFamily="18" charset="0"/>
              </a:rPr>
              <a:t>Applications</a:t>
            </a:r>
          </a:p>
          <a:p>
            <a:pPr marL="1371600" lvl="2" indent="-457200" algn="just">
              <a:lnSpc>
                <a:spcPct val="150000"/>
              </a:lnSpc>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Predicting how often a visitor will return to your website. (Alive = visiting. Die = Churned)</a:t>
            </a:r>
          </a:p>
          <a:p>
            <a:pPr marL="1371600" lvl="2" indent="-457200" algn="just">
              <a:lnSpc>
                <a:spcPct val="150000"/>
              </a:lnSpc>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Understanding how frequently a patient may return to a hospital. (Alive = visiting. Die = maybe the patient moved to a new city, or became deceased.)</a:t>
            </a:r>
          </a:p>
          <a:p>
            <a:pPr marL="1371600" lvl="2" indent="-457200" algn="just">
              <a:lnSpc>
                <a:spcPct val="150000"/>
              </a:lnSpc>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Predicting individuals who have churned using only their usage history. (Alive = logins. Die = removed the app)</a:t>
            </a:r>
          </a:p>
          <a:p>
            <a:pPr marL="1371600" lvl="2" indent="-457200" algn="just">
              <a:lnSpc>
                <a:spcPct val="150000"/>
              </a:lnSpc>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Predicting repeat purchases from a customer. (Alive = actively purchasing. Die = became disinterested with your product)</a:t>
            </a:r>
          </a:p>
          <a:p>
            <a:pPr marL="1371600" lvl="2" indent="-457200" algn="just">
              <a:lnSpc>
                <a:spcPct val="150000"/>
              </a:lnSpc>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Predicting the lifetime value of your customers</a:t>
            </a:r>
            <a:endParaRPr lang="en-US" sz="23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11431278" y="6267208"/>
            <a:ext cx="588817" cy="365125"/>
          </a:xfrm>
        </p:spPr>
        <p:txBody>
          <a:bodyPr/>
          <a:lstStyle/>
          <a:p>
            <a:fld id="{1A791804-FCC1-42DE-84BE-371365D4A817}" type="slidenum">
              <a:rPr lang="en-US" sz="2400" b="1" smtClean="0">
                <a:solidFill>
                  <a:schemeClr val="tx1"/>
                </a:solidFill>
              </a:rPr>
              <a:t>34</a:t>
            </a:fld>
            <a:endParaRPr lang="en-US" sz="2400" b="1" dirty="0">
              <a:solidFill>
                <a:schemeClr val="tx1"/>
              </a:solidFill>
            </a:endParaRPr>
          </a:p>
        </p:txBody>
      </p:sp>
      <p:sp>
        <p:nvSpPr>
          <p:cNvPr id="2" name="Title 1"/>
          <p:cNvSpPr>
            <a:spLocks noGrp="1"/>
          </p:cNvSpPr>
          <p:nvPr>
            <p:ph type="ctrTitle"/>
          </p:nvPr>
        </p:nvSpPr>
        <p:spPr>
          <a:xfrm>
            <a:off x="904137" y="253765"/>
            <a:ext cx="4918364" cy="567123"/>
          </a:xfrm>
          <a:solidFill>
            <a:schemeClr val="bg1"/>
          </a:solidFill>
        </p:spPr>
        <p:txBody>
          <a:bodyPr>
            <a:normAutofit fontScale="90000"/>
          </a:bodyPr>
          <a:lstStyle/>
          <a:p>
            <a:r>
              <a:rPr lang="en-US" sz="3600" b="1" dirty="0">
                <a:latin typeface="Times New Roman" panose="02020603050405020304" pitchFamily="18" charset="0"/>
                <a:cs typeface="Times New Roman" panose="02020603050405020304" pitchFamily="18" charset="0"/>
              </a:rPr>
              <a:t>Customer Life Time Value</a:t>
            </a:r>
          </a:p>
        </p:txBody>
      </p:sp>
      <p:pic>
        <p:nvPicPr>
          <p:cNvPr id="9" name="Picture 8"/>
          <p:cNvPicPr>
            <a:picLocks noChangeAspect="1"/>
          </p:cNvPicPr>
          <p:nvPr/>
        </p:nvPicPr>
        <p:blipFill>
          <a:blip r:embed="rId4"/>
          <a:stretch>
            <a:fillRect/>
          </a:stretch>
        </p:blipFill>
        <p:spPr>
          <a:xfrm>
            <a:off x="358222" y="1077153"/>
            <a:ext cx="940386" cy="650472"/>
          </a:xfrm>
          <a:prstGeom prst="rect">
            <a:avLst/>
          </a:prstGeom>
        </p:spPr>
      </p:pic>
    </p:spTree>
    <p:extLst>
      <p:ext uri="{BB962C8B-B14F-4D97-AF65-F5344CB8AC3E}">
        <p14:creationId xmlns:p14="http://schemas.microsoft.com/office/powerpoint/2010/main" val="31497242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86468" y="2621294"/>
            <a:ext cx="3893795" cy="36459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Subtitle 2"/>
          <p:cNvSpPr>
            <a:spLocks noGrp="1"/>
          </p:cNvSpPr>
          <p:nvPr>
            <p:ph type="subTitle" idx="1"/>
          </p:nvPr>
        </p:nvSpPr>
        <p:spPr>
          <a:xfrm>
            <a:off x="904137" y="1131746"/>
            <a:ext cx="10887530" cy="5500587"/>
          </a:xfrm>
        </p:spPr>
        <p:txBody>
          <a:bodyPr>
            <a:normAutofit/>
          </a:bodyPr>
          <a:lstStyle/>
          <a:p>
            <a:pPr marL="457200" indent="-457200" algn="just">
              <a:lnSpc>
                <a:spcPct val="150000"/>
              </a:lnSpc>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Customer Life Time Value – </a:t>
            </a:r>
            <a:r>
              <a:rPr lang="en-US" sz="1800" b="1" dirty="0" smtClean="0">
                <a:latin typeface="Times New Roman" panose="02020603050405020304" pitchFamily="18" charset="0"/>
                <a:cs typeface="Times New Roman" panose="02020603050405020304" pitchFamily="18" charset="0"/>
              </a:rPr>
              <a:t>(</a:t>
            </a:r>
            <a:r>
              <a:rPr lang="en-US" sz="1800" dirty="0" smtClean="0">
                <a:latin typeface="Times New Roman" panose="02020603050405020304" pitchFamily="18" charset="0"/>
                <a:cs typeface="Times New Roman" panose="02020603050405020304" pitchFamily="18" charset="0"/>
              </a:rPr>
              <a:t>using dummy dataset</a:t>
            </a: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Step 1: </a:t>
            </a:r>
            <a:r>
              <a:rPr lang="en-US" sz="1800" dirty="0">
                <a:latin typeface="Times New Roman" panose="02020603050405020304" pitchFamily="18" charset="0"/>
                <a:cs typeface="Times New Roman" panose="02020603050405020304" pitchFamily="18" charset="0"/>
              </a:rPr>
              <a:t>I will transform </a:t>
            </a:r>
            <a:r>
              <a:rPr lang="en-US" sz="1800" dirty="0" smtClean="0">
                <a:latin typeface="Times New Roman" panose="02020603050405020304" pitchFamily="18" charset="0"/>
                <a:cs typeface="Times New Roman" panose="02020603050405020304" pitchFamily="18" charset="0"/>
              </a:rPr>
              <a:t>Data </a:t>
            </a:r>
            <a:r>
              <a:rPr lang="en-US" sz="1800" dirty="0">
                <a:latin typeface="Times New Roman" panose="02020603050405020304" pitchFamily="18" charset="0"/>
                <a:cs typeface="Times New Roman" panose="02020603050405020304" pitchFamily="18" charset="0"/>
              </a:rPr>
              <a:t>into given form</a:t>
            </a:r>
          </a:p>
        </p:txBody>
      </p:sp>
      <p:sp>
        <p:nvSpPr>
          <p:cNvPr id="6" name="Slide Number Placeholder 5"/>
          <p:cNvSpPr>
            <a:spLocks noGrp="1"/>
          </p:cNvSpPr>
          <p:nvPr>
            <p:ph type="sldNum" sz="quarter" idx="12"/>
          </p:nvPr>
        </p:nvSpPr>
        <p:spPr>
          <a:xfrm>
            <a:off x="11431278" y="6267208"/>
            <a:ext cx="588817" cy="365125"/>
          </a:xfrm>
        </p:spPr>
        <p:txBody>
          <a:bodyPr/>
          <a:lstStyle/>
          <a:p>
            <a:fld id="{1A791804-FCC1-42DE-84BE-371365D4A817}" type="slidenum">
              <a:rPr lang="en-US" sz="2400" b="1" smtClean="0">
                <a:solidFill>
                  <a:schemeClr val="tx1"/>
                </a:solidFill>
              </a:rPr>
              <a:t>35</a:t>
            </a:fld>
            <a:endParaRPr lang="en-US" sz="2400" b="1" dirty="0">
              <a:solidFill>
                <a:schemeClr val="tx1"/>
              </a:solidFill>
            </a:endParaRPr>
          </a:p>
        </p:txBody>
      </p:sp>
      <p:sp>
        <p:nvSpPr>
          <p:cNvPr id="2" name="Title 1"/>
          <p:cNvSpPr>
            <a:spLocks noGrp="1"/>
          </p:cNvSpPr>
          <p:nvPr>
            <p:ph type="ctrTitle"/>
          </p:nvPr>
        </p:nvSpPr>
        <p:spPr>
          <a:xfrm>
            <a:off x="885097" y="253099"/>
            <a:ext cx="5951220" cy="567123"/>
          </a:xfrm>
          <a:solidFill>
            <a:schemeClr val="bg1"/>
          </a:solidFill>
        </p:spPr>
        <p:txBody>
          <a:bodyPr>
            <a:normAutofit fontScale="90000"/>
          </a:bodyPr>
          <a:lstStyle/>
          <a:p>
            <a:r>
              <a:rPr lang="en-US" sz="3600" b="1" dirty="0" smtClean="0">
                <a:latin typeface="Times New Roman" panose="02020603050405020304" pitchFamily="18" charset="0"/>
                <a:cs typeface="Times New Roman" panose="02020603050405020304" pitchFamily="18" charset="0"/>
              </a:rPr>
              <a:t>Other Way for LTV Calculation</a:t>
            </a:r>
            <a:endParaRPr lang="en-US" sz="3600" b="1"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573246" y="1118098"/>
            <a:ext cx="770966" cy="533283"/>
          </a:xfrm>
          <a:prstGeom prst="rect">
            <a:avLst/>
          </a:prstGeom>
        </p:spPr>
      </p:pic>
      <p:sp>
        <p:nvSpPr>
          <p:cNvPr id="10" name="Titel 1"/>
          <p:cNvSpPr txBox="1">
            <a:spLocks/>
          </p:cNvSpPr>
          <p:nvPr/>
        </p:nvSpPr>
        <p:spPr bwMode="auto">
          <a:xfrm>
            <a:off x="6627000" y="2672644"/>
            <a:ext cx="5393095" cy="518612"/>
          </a:xfrm>
          <a:prstGeom prst="rect">
            <a:avLst/>
          </a:prstGeom>
          <a:solidFill>
            <a:schemeClr val="bg1"/>
          </a:solid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en-US" sz="2000" dirty="0">
                <a:solidFill>
                  <a:srgbClr val="C00000"/>
                </a:solidFill>
              </a:rPr>
              <a:t>Customer Unique ID – For Calculating LTV</a:t>
            </a:r>
          </a:p>
        </p:txBody>
      </p:sp>
      <p:sp>
        <p:nvSpPr>
          <p:cNvPr id="11" name="Rectangle 10"/>
          <p:cNvSpPr/>
          <p:nvPr/>
        </p:nvSpPr>
        <p:spPr>
          <a:xfrm>
            <a:off x="1593273" y="2931950"/>
            <a:ext cx="899615" cy="24284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solidFill>
                <a:srgbClr val="C00000"/>
              </a:solidFill>
            </a:endParaRPr>
          </a:p>
        </p:txBody>
      </p:sp>
      <p:sp>
        <p:nvSpPr>
          <p:cNvPr id="12" name="Rectangle 11"/>
          <p:cNvSpPr/>
          <p:nvPr/>
        </p:nvSpPr>
        <p:spPr>
          <a:xfrm>
            <a:off x="2465744" y="2701560"/>
            <a:ext cx="673612" cy="19487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4" name="Titel 1"/>
          <p:cNvSpPr txBox="1">
            <a:spLocks/>
          </p:cNvSpPr>
          <p:nvPr/>
        </p:nvSpPr>
        <p:spPr bwMode="auto">
          <a:xfrm>
            <a:off x="6626999" y="3299790"/>
            <a:ext cx="5393095" cy="51861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en-US" sz="2000" dirty="0">
                <a:solidFill>
                  <a:srgbClr val="00B050"/>
                </a:solidFill>
              </a:rPr>
              <a:t>Frequency – Total Orders by Customers</a:t>
            </a:r>
          </a:p>
        </p:txBody>
      </p:sp>
      <p:sp>
        <p:nvSpPr>
          <p:cNvPr id="15" name="Rectangle 14"/>
          <p:cNvSpPr/>
          <p:nvPr/>
        </p:nvSpPr>
        <p:spPr>
          <a:xfrm>
            <a:off x="3187095" y="2701560"/>
            <a:ext cx="673612" cy="19487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6" name="Titel 1"/>
          <p:cNvSpPr txBox="1">
            <a:spLocks/>
          </p:cNvSpPr>
          <p:nvPr/>
        </p:nvSpPr>
        <p:spPr bwMode="auto">
          <a:xfrm>
            <a:off x="6626998" y="3940011"/>
            <a:ext cx="5565002" cy="518612"/>
          </a:xfrm>
          <a:prstGeom prst="rect">
            <a:avLst/>
          </a:prstGeom>
          <a:solidFill>
            <a:schemeClr val="bg1"/>
          </a:solid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en-US" sz="2000" dirty="0">
                <a:solidFill>
                  <a:srgbClr val="0070C0"/>
                </a:solidFill>
              </a:rPr>
              <a:t>Recency – Today’s Order Date Minus Last Order Date</a:t>
            </a:r>
          </a:p>
        </p:txBody>
      </p:sp>
      <p:sp>
        <p:nvSpPr>
          <p:cNvPr id="18" name="Rectangle 17"/>
          <p:cNvSpPr/>
          <p:nvPr/>
        </p:nvSpPr>
        <p:spPr>
          <a:xfrm>
            <a:off x="3946872" y="2701560"/>
            <a:ext cx="1296751" cy="19487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9" name="Titel 1"/>
          <p:cNvSpPr txBox="1">
            <a:spLocks/>
          </p:cNvSpPr>
          <p:nvPr/>
        </p:nvSpPr>
        <p:spPr bwMode="auto">
          <a:xfrm>
            <a:off x="6626998" y="4796974"/>
            <a:ext cx="5565002" cy="518612"/>
          </a:xfrm>
          <a:prstGeom prst="rect">
            <a:avLst/>
          </a:prstGeom>
          <a:solidFill>
            <a:schemeClr val="bg1"/>
          </a:solid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algn="just"/>
            <a:r>
              <a:rPr lang="en-US" sz="2000" dirty="0"/>
              <a:t>Monetary – Total Transactions and Revenue by Specific Customer</a:t>
            </a:r>
          </a:p>
        </p:txBody>
      </p:sp>
      <p:grpSp>
        <p:nvGrpSpPr>
          <p:cNvPr id="20" name="Group 19"/>
          <p:cNvGrpSpPr/>
          <p:nvPr/>
        </p:nvGrpSpPr>
        <p:grpSpPr>
          <a:xfrm>
            <a:off x="489183" y="2814256"/>
            <a:ext cx="11702817" cy="2373326"/>
            <a:chOff x="317277" y="1360225"/>
            <a:chExt cx="11702817" cy="2974412"/>
          </a:xfrm>
        </p:grpSpPr>
        <p:sp>
          <p:nvSpPr>
            <p:cNvPr id="21" name="Rounded Rectangle 20"/>
            <p:cNvSpPr/>
            <p:nvPr/>
          </p:nvSpPr>
          <p:spPr>
            <a:xfrm>
              <a:off x="317277" y="1360225"/>
              <a:ext cx="11702817" cy="297441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22" name="Title 1"/>
            <p:cNvSpPr txBox="1">
              <a:spLocks/>
            </p:cNvSpPr>
            <p:nvPr/>
          </p:nvSpPr>
          <p:spPr>
            <a:xfrm>
              <a:off x="523203" y="1513881"/>
              <a:ext cx="11290963" cy="2756902"/>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just">
                <a:lnSpc>
                  <a:spcPct val="120000"/>
                </a:lnSpc>
                <a:buFont typeface="Wingdings" panose="05000000000000000000" pitchFamily="2" charset="2"/>
                <a:buChar char="q"/>
              </a:pPr>
              <a:r>
                <a:rPr lang="en-US" sz="3600" dirty="0">
                  <a:solidFill>
                    <a:srgbClr val="0070C0"/>
                  </a:solidFill>
                  <a:latin typeface="Times New Roman" panose="02020603050405020304" pitchFamily="18" charset="0"/>
                  <a:cs typeface="Times New Roman" panose="02020603050405020304" pitchFamily="18" charset="0"/>
                </a:rPr>
                <a:t>Important Thing about Calculating LTV – We always Select Specific Time Frame like selecting transactions of whole year or a month. </a:t>
              </a:r>
              <a:endParaRPr lang="en-US" sz="4800" dirty="0">
                <a:solidFill>
                  <a:srgbClr val="0070C0"/>
                </a:solidFill>
                <a:latin typeface="Times New Roman" panose="02020603050405020304" pitchFamily="18" charset="0"/>
                <a:cs typeface="Times New Roman" panose="02020603050405020304" pitchFamily="18" charset="0"/>
              </a:endParaRPr>
            </a:p>
          </p:txBody>
        </p:sp>
      </p:grpSp>
      <p:pic>
        <p:nvPicPr>
          <p:cNvPr id="23" name="Picture 22"/>
          <p:cNvPicPr>
            <a:picLocks noChangeAspect="1"/>
          </p:cNvPicPr>
          <p:nvPr/>
        </p:nvPicPr>
        <p:blipFill>
          <a:blip r:embed="rId4"/>
          <a:stretch>
            <a:fillRect/>
          </a:stretch>
        </p:blipFill>
        <p:spPr>
          <a:xfrm>
            <a:off x="573246" y="1682615"/>
            <a:ext cx="770966" cy="533283"/>
          </a:xfrm>
          <a:prstGeom prst="rect">
            <a:avLst/>
          </a:prstGeom>
        </p:spPr>
      </p:pic>
    </p:spTree>
    <p:extLst>
      <p:ext uri="{BB962C8B-B14F-4D97-AF65-F5344CB8AC3E}">
        <p14:creationId xmlns:p14="http://schemas.microsoft.com/office/powerpoint/2010/main" val="254068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1000" fill="hold"/>
                                        <p:tgtEl>
                                          <p:spTgt spid="20"/>
                                        </p:tgtEl>
                                        <p:attrNameLst>
                                          <p:attrName>ppt_w</p:attrName>
                                        </p:attrNameLst>
                                      </p:cBhvr>
                                      <p:tavLst>
                                        <p:tav tm="0">
                                          <p:val>
                                            <p:fltVal val="0"/>
                                          </p:val>
                                        </p:tav>
                                        <p:tav tm="100000">
                                          <p:val>
                                            <p:strVal val="#ppt_w"/>
                                          </p:val>
                                        </p:tav>
                                      </p:tavLst>
                                    </p:anim>
                                    <p:anim calcmode="lin" valueType="num">
                                      <p:cBhvr>
                                        <p:cTn id="44" dur="1000" fill="hold"/>
                                        <p:tgtEl>
                                          <p:spTgt spid="20"/>
                                        </p:tgtEl>
                                        <p:attrNameLst>
                                          <p:attrName>ppt_h</p:attrName>
                                        </p:attrNameLst>
                                      </p:cBhvr>
                                      <p:tavLst>
                                        <p:tav tm="0">
                                          <p:val>
                                            <p:fltVal val="0"/>
                                          </p:val>
                                        </p:tav>
                                        <p:tav tm="100000">
                                          <p:val>
                                            <p:strVal val="#ppt_h"/>
                                          </p:val>
                                        </p:tav>
                                      </p:tavLst>
                                    </p:anim>
                                    <p:anim calcmode="lin" valueType="num">
                                      <p:cBhvr>
                                        <p:cTn id="45" dur="1000" fill="hold"/>
                                        <p:tgtEl>
                                          <p:spTgt spid="20"/>
                                        </p:tgtEl>
                                        <p:attrNameLst>
                                          <p:attrName>style.rotation</p:attrName>
                                        </p:attrNameLst>
                                      </p:cBhvr>
                                      <p:tavLst>
                                        <p:tav tm="0">
                                          <p:val>
                                            <p:fltVal val="90"/>
                                          </p:val>
                                        </p:tav>
                                        <p:tav tm="100000">
                                          <p:val>
                                            <p:fltVal val="0"/>
                                          </p:val>
                                        </p:tav>
                                      </p:tavLst>
                                    </p:anim>
                                    <p:animEffect transition="in" filter="fade">
                                      <p:cBhvr>
                                        <p:cTn id="46"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5" grpId="0" animBg="1"/>
      <p:bldP spid="16" grpId="0" animBg="1"/>
      <p:bldP spid="18"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04137" y="1131746"/>
            <a:ext cx="10887530" cy="5500587"/>
          </a:xfrm>
        </p:spPr>
        <p:txBody>
          <a:bodyPr>
            <a:normAutofit/>
          </a:bodyPr>
          <a:lstStyle/>
          <a:p>
            <a:pPr marL="457200" indent="-457200" algn="just">
              <a:lnSpc>
                <a:spcPct val="150000"/>
              </a:lnSpc>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Customer Life Time Value – </a:t>
            </a:r>
            <a:r>
              <a:rPr lang="en-US" sz="1800" b="1" dirty="0" smtClean="0">
                <a:latin typeface="Times New Roman" panose="02020603050405020304" pitchFamily="18" charset="0"/>
                <a:cs typeface="Times New Roman" panose="02020603050405020304" pitchFamily="18" charset="0"/>
              </a:rPr>
              <a:t>(</a:t>
            </a:r>
            <a:r>
              <a:rPr lang="en-US" sz="1800" dirty="0" smtClean="0">
                <a:latin typeface="Times New Roman" panose="02020603050405020304" pitchFamily="18" charset="0"/>
                <a:cs typeface="Times New Roman" panose="02020603050405020304" pitchFamily="18" charset="0"/>
              </a:rPr>
              <a:t>using dummy data</a:t>
            </a: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Step 2: </a:t>
            </a:r>
            <a:r>
              <a:rPr lang="en-US" sz="1800" dirty="0">
                <a:latin typeface="Times New Roman" panose="02020603050405020304" pitchFamily="18" charset="0"/>
                <a:cs typeface="Times New Roman" panose="02020603050405020304" pitchFamily="18" charset="0"/>
              </a:rPr>
              <a:t>Using Lifetimes Calculate the </a:t>
            </a:r>
            <a:r>
              <a:rPr lang="en-US" sz="1800" b="1" dirty="0">
                <a:solidFill>
                  <a:srgbClr val="0070C0"/>
                </a:solidFill>
                <a:latin typeface="Times New Roman" panose="02020603050405020304" pitchFamily="18" charset="0"/>
                <a:cs typeface="Times New Roman" panose="02020603050405020304" pitchFamily="18" charset="0"/>
              </a:rPr>
              <a:t>Probability of Alive</a:t>
            </a:r>
            <a:r>
              <a:rPr lang="en-US" sz="1800" dirty="0">
                <a:latin typeface="Times New Roman" panose="02020603050405020304" pitchFamily="18" charset="0"/>
                <a:cs typeface="Times New Roman" panose="02020603050405020304" pitchFamily="18" charset="0"/>
              </a:rPr>
              <a:t> (for each Customer)</a:t>
            </a:r>
          </a:p>
        </p:txBody>
      </p:sp>
      <p:sp>
        <p:nvSpPr>
          <p:cNvPr id="6" name="Slide Number Placeholder 5"/>
          <p:cNvSpPr>
            <a:spLocks noGrp="1"/>
          </p:cNvSpPr>
          <p:nvPr>
            <p:ph type="sldNum" sz="quarter" idx="12"/>
          </p:nvPr>
        </p:nvSpPr>
        <p:spPr>
          <a:xfrm>
            <a:off x="11431278" y="6267208"/>
            <a:ext cx="588817" cy="365125"/>
          </a:xfrm>
        </p:spPr>
        <p:txBody>
          <a:bodyPr/>
          <a:lstStyle/>
          <a:p>
            <a:fld id="{1A791804-FCC1-42DE-84BE-371365D4A817}" type="slidenum">
              <a:rPr lang="en-US" sz="2400" b="1" smtClean="0">
                <a:solidFill>
                  <a:schemeClr val="tx1"/>
                </a:solidFill>
              </a:rPr>
              <a:t>36</a:t>
            </a:fld>
            <a:endParaRPr lang="en-US" sz="2400" b="1" dirty="0">
              <a:solidFill>
                <a:schemeClr val="tx1"/>
              </a:solidFill>
            </a:endParaRPr>
          </a:p>
        </p:txBody>
      </p:sp>
      <p:sp>
        <p:nvSpPr>
          <p:cNvPr id="2" name="Title 1"/>
          <p:cNvSpPr>
            <a:spLocks noGrp="1"/>
          </p:cNvSpPr>
          <p:nvPr>
            <p:ph type="ctrTitle"/>
          </p:nvPr>
        </p:nvSpPr>
        <p:spPr>
          <a:xfrm>
            <a:off x="958729" y="207799"/>
            <a:ext cx="4918364" cy="567123"/>
          </a:xfrm>
          <a:solidFill>
            <a:schemeClr val="bg1"/>
          </a:solidFill>
        </p:spPr>
        <p:txBody>
          <a:bodyPr>
            <a:normAutofit fontScale="90000"/>
          </a:bodyPr>
          <a:lstStyle/>
          <a:p>
            <a:r>
              <a:rPr lang="en-US" sz="3600" b="1" dirty="0">
                <a:latin typeface="Times New Roman" panose="02020603050405020304" pitchFamily="18" charset="0"/>
                <a:cs typeface="Times New Roman" panose="02020603050405020304" pitchFamily="18" charset="0"/>
              </a:rPr>
              <a:t>Working with your Data</a:t>
            </a:r>
          </a:p>
        </p:txBody>
      </p:sp>
      <p:pic>
        <p:nvPicPr>
          <p:cNvPr id="9" name="Picture 8"/>
          <p:cNvPicPr>
            <a:picLocks noChangeAspect="1"/>
          </p:cNvPicPr>
          <p:nvPr/>
        </p:nvPicPr>
        <p:blipFill>
          <a:blip r:embed="rId3"/>
          <a:stretch>
            <a:fillRect/>
          </a:stretch>
        </p:blipFill>
        <p:spPr>
          <a:xfrm>
            <a:off x="573246" y="1118098"/>
            <a:ext cx="770966" cy="533283"/>
          </a:xfrm>
          <a:prstGeom prst="rect">
            <a:avLst/>
          </a:prstGeom>
        </p:spPr>
      </p:pic>
      <p:sp>
        <p:nvSpPr>
          <p:cNvPr id="10" name="Titel 1"/>
          <p:cNvSpPr txBox="1">
            <a:spLocks/>
          </p:cNvSpPr>
          <p:nvPr/>
        </p:nvSpPr>
        <p:spPr bwMode="auto">
          <a:xfrm>
            <a:off x="1344212" y="2214636"/>
            <a:ext cx="10447455" cy="518612"/>
          </a:xfrm>
          <a:prstGeom prst="rect">
            <a:avLst/>
          </a:prstGeom>
          <a:solidFill>
            <a:schemeClr val="bg1"/>
          </a:solid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en-US" sz="2000" dirty="0">
                <a:solidFill>
                  <a:srgbClr val="C00000"/>
                </a:solidFill>
              </a:rPr>
              <a:t>http://www.brucehardie.com/notes/021/palive_for_BGNBD.pdf</a:t>
            </a:r>
          </a:p>
        </p:txBody>
      </p:sp>
      <p:pic>
        <p:nvPicPr>
          <p:cNvPr id="7" name="Picture 6"/>
          <p:cNvPicPr>
            <a:picLocks noChangeAspect="1"/>
          </p:cNvPicPr>
          <p:nvPr/>
        </p:nvPicPr>
        <p:blipFill>
          <a:blip r:embed="rId4"/>
          <a:stretch>
            <a:fillRect/>
          </a:stretch>
        </p:blipFill>
        <p:spPr>
          <a:xfrm>
            <a:off x="1466655" y="2952415"/>
            <a:ext cx="4562475" cy="3095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p:cNvPicPr>
            <a:picLocks noChangeAspect="1"/>
          </p:cNvPicPr>
          <p:nvPr/>
        </p:nvPicPr>
        <p:blipFill>
          <a:blip r:embed="rId5"/>
          <a:stretch>
            <a:fillRect/>
          </a:stretch>
        </p:blipFill>
        <p:spPr>
          <a:xfrm>
            <a:off x="6199501" y="2933720"/>
            <a:ext cx="4584613" cy="3114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p:cNvPicPr>
            <a:picLocks noChangeAspect="1"/>
          </p:cNvPicPr>
          <p:nvPr/>
        </p:nvPicPr>
        <p:blipFill>
          <a:blip r:embed="rId3"/>
          <a:stretch>
            <a:fillRect/>
          </a:stretch>
        </p:blipFill>
        <p:spPr>
          <a:xfrm>
            <a:off x="573246" y="1665029"/>
            <a:ext cx="770966" cy="533283"/>
          </a:xfrm>
          <a:prstGeom prst="rect">
            <a:avLst/>
          </a:prstGeom>
        </p:spPr>
      </p:pic>
    </p:spTree>
    <p:extLst>
      <p:ext uri="{BB962C8B-B14F-4D97-AF65-F5344CB8AC3E}">
        <p14:creationId xmlns:p14="http://schemas.microsoft.com/office/powerpoint/2010/main" val="17067720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04137" y="1131746"/>
            <a:ext cx="10887530" cy="5500587"/>
          </a:xfrm>
        </p:spPr>
        <p:txBody>
          <a:bodyPr>
            <a:normAutofit/>
          </a:bodyPr>
          <a:lstStyle/>
          <a:p>
            <a:pPr marL="457200" indent="-457200" algn="just">
              <a:lnSpc>
                <a:spcPct val="150000"/>
              </a:lnSpc>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Customer Life Time Value – </a:t>
            </a:r>
            <a:r>
              <a:rPr lang="en-US" sz="1800" b="1" dirty="0" smtClean="0">
                <a:latin typeface="Times New Roman" panose="02020603050405020304" pitchFamily="18" charset="0"/>
                <a:cs typeface="Times New Roman" panose="02020603050405020304" pitchFamily="18" charset="0"/>
              </a:rPr>
              <a:t>(</a:t>
            </a:r>
            <a:r>
              <a:rPr lang="en-US" sz="1800" dirty="0" smtClean="0">
                <a:latin typeface="Times New Roman" panose="02020603050405020304" pitchFamily="18" charset="0"/>
                <a:cs typeface="Times New Roman" panose="02020603050405020304" pitchFamily="18" charset="0"/>
              </a:rPr>
              <a:t>using dummy data</a:t>
            </a: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Step 3: </a:t>
            </a:r>
            <a:r>
              <a:rPr lang="en-US" sz="1800" dirty="0">
                <a:latin typeface="Times New Roman" panose="02020603050405020304" pitchFamily="18" charset="0"/>
                <a:cs typeface="Times New Roman" panose="02020603050405020304" pitchFamily="18" charset="0"/>
              </a:rPr>
              <a:t>Predict Number of Transactions in next 30 or X days using Conditional Probability (for each Customer)</a:t>
            </a:r>
          </a:p>
        </p:txBody>
      </p:sp>
      <p:sp>
        <p:nvSpPr>
          <p:cNvPr id="6" name="Slide Number Placeholder 5"/>
          <p:cNvSpPr>
            <a:spLocks noGrp="1"/>
          </p:cNvSpPr>
          <p:nvPr>
            <p:ph type="sldNum" sz="quarter" idx="12"/>
          </p:nvPr>
        </p:nvSpPr>
        <p:spPr>
          <a:xfrm>
            <a:off x="11431278" y="6267208"/>
            <a:ext cx="588817" cy="365125"/>
          </a:xfrm>
        </p:spPr>
        <p:txBody>
          <a:bodyPr/>
          <a:lstStyle/>
          <a:p>
            <a:fld id="{1A791804-FCC1-42DE-84BE-371365D4A817}" type="slidenum">
              <a:rPr lang="en-US" sz="2400" b="1" smtClean="0">
                <a:solidFill>
                  <a:schemeClr val="tx1"/>
                </a:solidFill>
              </a:rPr>
              <a:t>37</a:t>
            </a:fld>
            <a:endParaRPr lang="en-US" sz="2400" b="1" dirty="0">
              <a:solidFill>
                <a:schemeClr val="tx1"/>
              </a:solidFill>
            </a:endParaRPr>
          </a:p>
        </p:txBody>
      </p:sp>
      <p:sp>
        <p:nvSpPr>
          <p:cNvPr id="2" name="Title 1"/>
          <p:cNvSpPr>
            <a:spLocks noGrp="1"/>
          </p:cNvSpPr>
          <p:nvPr>
            <p:ph type="ctrTitle"/>
          </p:nvPr>
        </p:nvSpPr>
        <p:spPr>
          <a:xfrm>
            <a:off x="904137" y="220591"/>
            <a:ext cx="4918364" cy="567123"/>
          </a:xfrm>
          <a:solidFill>
            <a:schemeClr val="bg1"/>
          </a:solidFill>
        </p:spPr>
        <p:txBody>
          <a:bodyPr>
            <a:normAutofit fontScale="90000"/>
          </a:bodyPr>
          <a:lstStyle/>
          <a:p>
            <a:r>
              <a:rPr lang="en-US" sz="3600" b="1" dirty="0">
                <a:latin typeface="Times New Roman" panose="02020603050405020304" pitchFamily="18" charset="0"/>
                <a:cs typeface="Times New Roman" panose="02020603050405020304" pitchFamily="18" charset="0"/>
              </a:rPr>
              <a:t>Working with your Data</a:t>
            </a:r>
          </a:p>
        </p:txBody>
      </p:sp>
      <p:pic>
        <p:nvPicPr>
          <p:cNvPr id="9" name="Picture 8"/>
          <p:cNvPicPr>
            <a:picLocks noChangeAspect="1"/>
          </p:cNvPicPr>
          <p:nvPr/>
        </p:nvPicPr>
        <p:blipFill>
          <a:blip r:embed="rId3"/>
          <a:stretch>
            <a:fillRect/>
          </a:stretch>
        </p:blipFill>
        <p:spPr>
          <a:xfrm>
            <a:off x="573246" y="1118098"/>
            <a:ext cx="770966" cy="533283"/>
          </a:xfrm>
          <a:prstGeom prst="rect">
            <a:avLst/>
          </a:prstGeom>
        </p:spPr>
      </p:pic>
      <p:sp>
        <p:nvSpPr>
          <p:cNvPr id="10" name="Titel 1"/>
          <p:cNvSpPr txBox="1">
            <a:spLocks/>
          </p:cNvSpPr>
          <p:nvPr/>
        </p:nvSpPr>
        <p:spPr bwMode="auto">
          <a:xfrm>
            <a:off x="1344212" y="2069619"/>
            <a:ext cx="10675883" cy="518612"/>
          </a:xfrm>
          <a:prstGeom prst="rect">
            <a:avLst/>
          </a:prstGeom>
          <a:solidFill>
            <a:schemeClr val="bg1"/>
          </a:solid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600" b="1">
                <a:solidFill>
                  <a:schemeClr val="tx1"/>
                </a:solidFill>
                <a:latin typeface="+mj-lt"/>
                <a:ea typeface="+mj-ea"/>
                <a:cs typeface="+mj-cs"/>
              </a:defRPr>
            </a:lvl1pPr>
            <a:lvl2pPr algn="l" rtl="0" eaLnBrk="1" fontAlgn="base" hangingPunct="1">
              <a:spcBef>
                <a:spcPct val="0"/>
              </a:spcBef>
              <a:spcAft>
                <a:spcPct val="0"/>
              </a:spcAft>
              <a:defRPr sz="2600" b="1">
                <a:solidFill>
                  <a:schemeClr val="tx1"/>
                </a:solidFill>
                <a:latin typeface="Arial" pitchFamily="34" charset="0"/>
              </a:defRPr>
            </a:lvl2pPr>
            <a:lvl3pPr algn="l" rtl="0" eaLnBrk="1" fontAlgn="base" hangingPunct="1">
              <a:spcBef>
                <a:spcPct val="0"/>
              </a:spcBef>
              <a:spcAft>
                <a:spcPct val="0"/>
              </a:spcAft>
              <a:defRPr sz="2600" b="1">
                <a:solidFill>
                  <a:schemeClr val="tx1"/>
                </a:solidFill>
                <a:latin typeface="Arial" pitchFamily="34" charset="0"/>
              </a:defRPr>
            </a:lvl3pPr>
            <a:lvl4pPr algn="l" rtl="0" eaLnBrk="1" fontAlgn="base" hangingPunct="1">
              <a:spcBef>
                <a:spcPct val="0"/>
              </a:spcBef>
              <a:spcAft>
                <a:spcPct val="0"/>
              </a:spcAft>
              <a:defRPr sz="2600" b="1">
                <a:solidFill>
                  <a:schemeClr val="tx1"/>
                </a:solidFill>
                <a:latin typeface="Arial" pitchFamily="34" charset="0"/>
              </a:defRPr>
            </a:lvl4pPr>
            <a:lvl5pPr algn="l" rtl="0" eaLnBrk="1" fontAlgn="base" hangingPunct="1">
              <a:spcBef>
                <a:spcPct val="0"/>
              </a:spcBef>
              <a:spcAft>
                <a:spcPct val="0"/>
              </a:spcAft>
              <a:defRPr sz="26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en-US" sz="2000" dirty="0">
                <a:solidFill>
                  <a:srgbClr val="C00000"/>
                </a:solidFill>
              </a:rPr>
              <a:t>http://brucehardie.com/papers/018/fader_et_al_mksc_05.pdf</a:t>
            </a:r>
          </a:p>
        </p:txBody>
      </p:sp>
      <p:pic>
        <p:nvPicPr>
          <p:cNvPr id="5" name="Picture 4"/>
          <p:cNvPicPr>
            <a:picLocks noChangeAspect="1"/>
          </p:cNvPicPr>
          <p:nvPr/>
        </p:nvPicPr>
        <p:blipFill>
          <a:blip r:embed="rId4"/>
          <a:stretch>
            <a:fillRect/>
          </a:stretch>
        </p:blipFill>
        <p:spPr>
          <a:xfrm>
            <a:off x="2281922" y="2726430"/>
            <a:ext cx="8418143" cy="34025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3"/>
          <a:stretch>
            <a:fillRect/>
          </a:stretch>
        </p:blipFill>
        <p:spPr>
          <a:xfrm>
            <a:off x="573246" y="1665029"/>
            <a:ext cx="770966" cy="533283"/>
          </a:xfrm>
          <a:prstGeom prst="rect">
            <a:avLst/>
          </a:prstGeom>
        </p:spPr>
      </p:pic>
    </p:spTree>
    <p:extLst>
      <p:ext uri="{BB962C8B-B14F-4D97-AF65-F5344CB8AC3E}">
        <p14:creationId xmlns:p14="http://schemas.microsoft.com/office/powerpoint/2010/main" val="12566340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04137" y="1131746"/>
            <a:ext cx="10887530" cy="5500587"/>
          </a:xfrm>
        </p:spPr>
        <p:txBody>
          <a:bodyPr>
            <a:normAutofit/>
          </a:bodyPr>
          <a:lstStyle/>
          <a:p>
            <a:pPr marL="457200" indent="-457200" algn="just">
              <a:lnSpc>
                <a:spcPct val="150000"/>
              </a:lnSpc>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Customer Life Time Value – (</a:t>
            </a:r>
            <a:r>
              <a:rPr lang="en-US" sz="1800" dirty="0">
                <a:latin typeface="Times New Roman" panose="02020603050405020304" pitchFamily="18" charset="0"/>
                <a:cs typeface="Times New Roman" panose="02020603050405020304" pitchFamily="18" charset="0"/>
              </a:rPr>
              <a:t>I </a:t>
            </a:r>
            <a:r>
              <a:rPr lang="en-US" sz="1800" dirty="0" smtClean="0">
                <a:latin typeface="Times New Roman" panose="02020603050405020304" pitchFamily="18" charset="0"/>
                <a:cs typeface="Times New Roman" panose="02020603050405020304" pitchFamily="18" charset="0"/>
              </a:rPr>
              <a:t>will use company data)</a:t>
            </a:r>
            <a:r>
              <a:rPr lang="en-US" sz="1800" b="1" dirty="0" smtClean="0">
                <a:latin typeface="Times New Roman" panose="02020603050405020304" pitchFamily="18" charset="0"/>
                <a:cs typeface="Times New Roman" panose="02020603050405020304" pitchFamily="18" charset="0"/>
              </a:rPr>
              <a:t> </a:t>
            </a:r>
            <a:endParaRPr lang="en-US" sz="1800" b="1" dirty="0">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Step 4: </a:t>
            </a:r>
            <a:r>
              <a:rPr lang="en-US" sz="1800" dirty="0">
                <a:latin typeface="Times New Roman" panose="02020603050405020304" pitchFamily="18" charset="0"/>
                <a:cs typeface="Times New Roman" panose="02020603050405020304" pitchFamily="18" charset="0"/>
              </a:rPr>
              <a:t>Calculate LTV for each Customer using Gamma </a:t>
            </a:r>
            <a:r>
              <a:rPr lang="en-US" sz="1800" dirty="0" err="1">
                <a:latin typeface="Times New Roman" panose="02020603050405020304" pitchFamily="18" charset="0"/>
                <a:cs typeface="Times New Roman" panose="02020603050405020304" pitchFamily="18" charset="0"/>
              </a:rPr>
              <a:t>Gamma</a:t>
            </a:r>
            <a:r>
              <a:rPr lang="en-US" sz="1800" dirty="0">
                <a:latin typeface="Times New Roman" panose="02020603050405020304" pitchFamily="18" charset="0"/>
                <a:cs typeface="Times New Roman" panose="02020603050405020304" pitchFamily="18" charset="0"/>
              </a:rPr>
              <a:t> Fitter (Statistical Method)</a:t>
            </a:r>
          </a:p>
        </p:txBody>
      </p:sp>
      <p:sp>
        <p:nvSpPr>
          <p:cNvPr id="6" name="Slide Number Placeholder 5"/>
          <p:cNvSpPr>
            <a:spLocks noGrp="1"/>
          </p:cNvSpPr>
          <p:nvPr>
            <p:ph type="sldNum" sz="quarter" idx="12"/>
          </p:nvPr>
        </p:nvSpPr>
        <p:spPr>
          <a:xfrm>
            <a:off x="11431278" y="6267208"/>
            <a:ext cx="588817" cy="365125"/>
          </a:xfrm>
        </p:spPr>
        <p:txBody>
          <a:bodyPr/>
          <a:lstStyle/>
          <a:p>
            <a:fld id="{1A791804-FCC1-42DE-84BE-371365D4A817}" type="slidenum">
              <a:rPr lang="en-US" sz="2400" b="1" smtClean="0">
                <a:solidFill>
                  <a:schemeClr val="tx1"/>
                </a:solidFill>
              </a:rPr>
              <a:t>38</a:t>
            </a:fld>
            <a:endParaRPr lang="en-US" sz="2400" b="1" dirty="0">
              <a:solidFill>
                <a:schemeClr val="tx1"/>
              </a:solidFill>
            </a:endParaRPr>
          </a:p>
        </p:txBody>
      </p:sp>
      <p:sp>
        <p:nvSpPr>
          <p:cNvPr id="2" name="Title 1"/>
          <p:cNvSpPr>
            <a:spLocks noGrp="1"/>
          </p:cNvSpPr>
          <p:nvPr>
            <p:ph type="ctrTitle"/>
          </p:nvPr>
        </p:nvSpPr>
        <p:spPr>
          <a:xfrm>
            <a:off x="904137" y="274238"/>
            <a:ext cx="4918364" cy="567123"/>
          </a:xfrm>
          <a:solidFill>
            <a:schemeClr val="bg1"/>
          </a:solidFill>
        </p:spPr>
        <p:txBody>
          <a:bodyPr>
            <a:normAutofit fontScale="90000"/>
          </a:bodyPr>
          <a:lstStyle/>
          <a:p>
            <a:r>
              <a:rPr lang="en-US" sz="3600" b="1" dirty="0">
                <a:latin typeface="Times New Roman" panose="02020603050405020304" pitchFamily="18" charset="0"/>
                <a:cs typeface="Times New Roman" panose="02020603050405020304" pitchFamily="18" charset="0"/>
              </a:rPr>
              <a:t>Working with your Data</a:t>
            </a:r>
          </a:p>
        </p:txBody>
      </p:sp>
      <p:pic>
        <p:nvPicPr>
          <p:cNvPr id="9" name="Picture 8"/>
          <p:cNvPicPr>
            <a:picLocks noChangeAspect="1"/>
          </p:cNvPicPr>
          <p:nvPr/>
        </p:nvPicPr>
        <p:blipFill>
          <a:blip r:embed="rId3"/>
          <a:stretch>
            <a:fillRect/>
          </a:stretch>
        </p:blipFill>
        <p:spPr>
          <a:xfrm>
            <a:off x="573246" y="1118098"/>
            <a:ext cx="770966" cy="533283"/>
          </a:xfrm>
          <a:prstGeom prst="rect">
            <a:avLst/>
          </a:prstGeom>
        </p:spPr>
      </p:pic>
      <p:pic>
        <p:nvPicPr>
          <p:cNvPr id="7" name="Picture 6"/>
          <p:cNvPicPr>
            <a:picLocks noChangeAspect="1"/>
          </p:cNvPicPr>
          <p:nvPr/>
        </p:nvPicPr>
        <p:blipFill>
          <a:blip r:embed="rId4"/>
          <a:stretch>
            <a:fillRect/>
          </a:stretch>
        </p:blipFill>
        <p:spPr>
          <a:xfrm>
            <a:off x="1930795" y="2277341"/>
            <a:ext cx="8210411" cy="39898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p:cNvPicPr>
            <a:picLocks noChangeAspect="1"/>
          </p:cNvPicPr>
          <p:nvPr/>
        </p:nvPicPr>
        <p:blipFill>
          <a:blip r:embed="rId3"/>
          <a:stretch>
            <a:fillRect/>
          </a:stretch>
        </p:blipFill>
        <p:spPr>
          <a:xfrm>
            <a:off x="573246" y="1675124"/>
            <a:ext cx="770966" cy="533283"/>
          </a:xfrm>
          <a:prstGeom prst="rect">
            <a:avLst/>
          </a:prstGeom>
        </p:spPr>
      </p:pic>
    </p:spTree>
    <p:extLst>
      <p:ext uri="{BB962C8B-B14F-4D97-AF65-F5344CB8AC3E}">
        <p14:creationId xmlns:p14="http://schemas.microsoft.com/office/powerpoint/2010/main" val="27132407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6423" y="1063512"/>
            <a:ext cx="10887530" cy="5500587"/>
          </a:xfrm>
        </p:spPr>
        <p:txBody>
          <a:bodyPr>
            <a:normAutofit fontScale="92500"/>
          </a:bodyPr>
          <a:lstStyle/>
          <a:p>
            <a:pPr marL="457200" indent="-457200" algn="just">
              <a:lnSpc>
                <a:spcPct val="150000"/>
              </a:lnSpc>
              <a:buFont typeface="Wingdings" panose="05000000000000000000" pitchFamily="2" charset="2"/>
              <a:buChar char="v"/>
            </a:pPr>
            <a:r>
              <a:rPr lang="en-US" sz="1900" b="1" dirty="0">
                <a:solidFill>
                  <a:srgbClr val="0070C0"/>
                </a:solidFill>
                <a:latin typeface="Times New Roman" panose="02020603050405020304" pitchFamily="18" charset="0"/>
                <a:cs typeface="Times New Roman" panose="02020603050405020304" pitchFamily="18" charset="0"/>
              </a:rPr>
              <a:t>You will always have to spend money to acquire new customers and retain old ones. In fact, acquiring new customers costs almost five times more than retaining existing ones. Moreover, while the probability of selling to an existing customer is 60-70%, the chance of selling to a new customer is just 5-20%. </a:t>
            </a:r>
          </a:p>
          <a:p>
            <a:pPr marL="457200" indent="-457200" algn="just">
              <a:lnSpc>
                <a:spcPct val="150000"/>
              </a:lnSpc>
              <a:buFont typeface="Wingdings" panose="05000000000000000000" pitchFamily="2" charset="2"/>
              <a:buChar char="v"/>
            </a:pPr>
            <a:r>
              <a:rPr lang="en-US" sz="1800" b="1" dirty="0">
                <a:solidFill>
                  <a:srgbClr val="C00000"/>
                </a:solidFill>
                <a:latin typeface="Times New Roman" panose="02020603050405020304" pitchFamily="18" charset="0"/>
                <a:cs typeface="Times New Roman" panose="02020603050405020304" pitchFamily="18" charset="0"/>
              </a:rPr>
              <a:t>By clearly estimating LTV, marketing teams can focus more on targeting qualified leads who can be easily acquired with the lowest costs. For instance, spending $10 acquiring a lead that ends up buying more than $500 of products may seem like a great bargain. But what if your close ratio was 5%? You would have to spend $10 x 20 leads = $200 just for acquiring one customer who would buy your product worth $500.  </a:t>
            </a:r>
          </a:p>
          <a:p>
            <a:pPr marL="457200" indent="-457200" algn="just">
              <a:lnSpc>
                <a:spcPct val="150000"/>
              </a:lnSpc>
              <a:buFont typeface="Wingdings" panose="05000000000000000000" pitchFamily="2" charset="2"/>
              <a:buChar char="v"/>
            </a:pPr>
            <a:r>
              <a:rPr lang="en-US" sz="1800" b="1" dirty="0">
                <a:solidFill>
                  <a:srgbClr val="00B050"/>
                </a:solidFill>
                <a:latin typeface="Times New Roman" panose="02020603050405020304" pitchFamily="18" charset="0"/>
                <a:cs typeface="Times New Roman" panose="02020603050405020304" pitchFamily="18" charset="0"/>
              </a:rPr>
              <a:t>A clear LTV helps set the maximum marketing budget for both acquiring new customers, and for maintaining relationships with existing ones.  </a:t>
            </a:r>
          </a:p>
          <a:p>
            <a:pPr marL="457200" indent="-457200" algn="just">
              <a:lnSpc>
                <a:spcPct val="150000"/>
              </a:lnSpc>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It is also important for marketing teams to understand that, just like there isn’t a simple target segment, there also isn’t just a single LTV number. Instead, they need to segment their marketing efforts according to the value of the target customer segment. </a:t>
            </a:r>
            <a:endParaRPr lang="en-US" sz="18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11431278" y="6267208"/>
            <a:ext cx="588817" cy="365125"/>
          </a:xfrm>
        </p:spPr>
        <p:txBody>
          <a:bodyPr/>
          <a:lstStyle/>
          <a:p>
            <a:fld id="{1A791804-FCC1-42DE-84BE-371365D4A817}" type="slidenum">
              <a:rPr lang="en-US" sz="2400" b="1" smtClean="0">
                <a:solidFill>
                  <a:schemeClr val="tx1"/>
                </a:solidFill>
              </a:rPr>
              <a:t>39</a:t>
            </a:fld>
            <a:endParaRPr lang="en-US" sz="2400" b="1" dirty="0">
              <a:solidFill>
                <a:schemeClr val="tx1"/>
              </a:solidFill>
            </a:endParaRPr>
          </a:p>
        </p:txBody>
      </p:sp>
      <p:sp>
        <p:nvSpPr>
          <p:cNvPr id="2" name="Title 1"/>
          <p:cNvSpPr>
            <a:spLocks noGrp="1"/>
          </p:cNvSpPr>
          <p:nvPr>
            <p:ph type="ctrTitle"/>
          </p:nvPr>
        </p:nvSpPr>
        <p:spPr>
          <a:xfrm>
            <a:off x="971551" y="254442"/>
            <a:ext cx="5410200" cy="567123"/>
          </a:xfrm>
          <a:solidFill>
            <a:schemeClr val="bg1"/>
          </a:solidFill>
        </p:spPr>
        <p:txBody>
          <a:bodyPr>
            <a:normAutofit fontScale="90000"/>
          </a:bodyPr>
          <a:lstStyle/>
          <a:p>
            <a:r>
              <a:rPr lang="en-US" sz="3600" b="1" dirty="0">
                <a:latin typeface="Times New Roman" panose="02020603050405020304" pitchFamily="18" charset="0"/>
                <a:cs typeface="Times New Roman" panose="02020603050405020304" pitchFamily="18" charset="0"/>
              </a:rPr>
              <a:t>How LTV Impact Marketing?</a:t>
            </a:r>
          </a:p>
        </p:txBody>
      </p:sp>
    </p:spTree>
    <p:extLst>
      <p:ext uri="{BB962C8B-B14F-4D97-AF65-F5344CB8AC3E}">
        <p14:creationId xmlns:p14="http://schemas.microsoft.com/office/powerpoint/2010/main" val="380458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4096" y="1178489"/>
            <a:ext cx="11360372" cy="2615182"/>
          </a:xfrm>
        </p:spPr>
        <p:txBody>
          <a:bodyPr>
            <a:normAutofit/>
          </a:bodyPr>
          <a:lstStyle/>
          <a:p>
            <a:pPr algn="just">
              <a:lnSpc>
                <a:spcPct val="150000"/>
              </a:lnSpc>
            </a:pPr>
            <a:r>
              <a:rPr lang="en-US" sz="2600" dirty="0" smtClean="0">
                <a:latin typeface="Times New Roman" panose="02020603050405020304" pitchFamily="18" charset="0"/>
                <a:cs typeface="Times New Roman" panose="02020603050405020304" pitchFamily="18" charset="0"/>
              </a:rPr>
              <a:t>It </a:t>
            </a:r>
            <a:r>
              <a:rPr lang="en-US" sz="2600" dirty="0">
                <a:latin typeface="Times New Roman" panose="02020603050405020304" pitchFamily="18" charset="0"/>
                <a:cs typeface="Times New Roman" panose="02020603050405020304" pitchFamily="18" charset="0"/>
              </a:rPr>
              <a:t>is difficult for business especially marketing team to identify best customers among million customers. Achieving high Return on Investment (ROI) using limited resources become challenge, hence they might lose best customers (</a:t>
            </a:r>
            <a:r>
              <a:rPr lang="en-US" sz="2600" b="1" dirty="0">
                <a:solidFill>
                  <a:srgbClr val="C00000"/>
                </a:solidFill>
                <a:latin typeface="Times New Roman" panose="02020603050405020304" pitchFamily="18" charset="0"/>
                <a:cs typeface="Times New Roman" panose="02020603050405020304" pitchFamily="18" charset="0"/>
              </a:rPr>
              <a:t>20% customers who bring 80% revenue</a:t>
            </a:r>
            <a:r>
              <a:rPr lang="en-US" sz="2600" dirty="0" smtClean="0">
                <a:latin typeface="Times New Roman" panose="02020603050405020304" pitchFamily="18" charset="0"/>
                <a:cs typeface="Times New Roman" panose="02020603050405020304" pitchFamily="18" charset="0"/>
              </a:rPr>
              <a:t>).</a:t>
            </a:r>
            <a:endParaRPr lang="de-DE" sz="2600" kern="0" dirty="0">
              <a:solidFill>
                <a:srgbClr val="00B05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938961" y="0"/>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11677650" y="6301525"/>
            <a:ext cx="286616" cy="365125"/>
          </a:xfrm>
        </p:spPr>
        <p:txBody>
          <a:bodyPr/>
          <a:lstStyle/>
          <a:p>
            <a:fld id="{1A791804-FCC1-42DE-84BE-371365D4A817}" type="slidenum">
              <a:rPr lang="en-US" sz="1800" b="1" smtClean="0">
                <a:solidFill>
                  <a:schemeClr val="tx1"/>
                </a:solidFill>
              </a:rPr>
              <a:t>4</a:t>
            </a:fld>
            <a:endParaRPr lang="en-US" sz="1800" b="1" dirty="0">
              <a:solidFill>
                <a:schemeClr val="tx1"/>
              </a:solidFill>
            </a:endParaRPr>
          </a:p>
        </p:txBody>
      </p:sp>
      <p:sp>
        <p:nvSpPr>
          <p:cNvPr id="16" name="Title 1"/>
          <p:cNvSpPr txBox="1">
            <a:spLocks/>
          </p:cNvSpPr>
          <p:nvPr/>
        </p:nvSpPr>
        <p:spPr>
          <a:xfrm>
            <a:off x="877031" y="228057"/>
            <a:ext cx="4115806" cy="567123"/>
          </a:xfrm>
          <a:prstGeom prst="rect">
            <a:avLst/>
          </a:prstGeom>
          <a:solidFill>
            <a:schemeClr val="bg1"/>
          </a:solidFill>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smtClean="0">
                <a:latin typeface="Times New Roman" panose="02020603050405020304" pitchFamily="18" charset="0"/>
                <a:cs typeface="Times New Roman" panose="02020603050405020304" pitchFamily="18" charset="0"/>
              </a:rPr>
              <a:t>Problem Definition</a:t>
            </a:r>
            <a:endParaRPr lang="en-US" sz="3600" b="1" dirty="0">
              <a:latin typeface="Times New Roman" panose="02020603050405020304" pitchFamily="18" charset="0"/>
              <a:cs typeface="Times New Roman" panose="02020603050405020304" pitchFamily="18" charset="0"/>
            </a:endParaRPr>
          </a:p>
        </p:txBody>
      </p:sp>
      <p:sp>
        <p:nvSpPr>
          <p:cNvPr id="19" name="Title 1"/>
          <p:cNvSpPr txBox="1">
            <a:spLocks/>
          </p:cNvSpPr>
          <p:nvPr/>
        </p:nvSpPr>
        <p:spPr>
          <a:xfrm>
            <a:off x="460586" y="3795370"/>
            <a:ext cx="11360372" cy="250275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600" kern="0" dirty="0" smtClean="0">
                <a:latin typeface="Times New Roman" panose="02020603050405020304" pitchFamily="18" charset="0"/>
                <a:cs typeface="Times New Roman" panose="02020603050405020304" pitchFamily="18" charset="0"/>
              </a:rPr>
              <a:t>Customers different then each other </a:t>
            </a:r>
            <a:r>
              <a:rPr lang="en-US" sz="2600" kern="0" dirty="0" smtClean="0">
                <a:solidFill>
                  <a:srgbClr val="00B050"/>
                </a:solidFill>
                <a:latin typeface="Times New Roman" panose="02020603050405020304" pitchFamily="18" charset="0"/>
                <a:cs typeface="Times New Roman" panose="02020603050405020304" pitchFamily="18" charset="0"/>
              </a:rPr>
              <a:t>(</a:t>
            </a:r>
            <a:r>
              <a:rPr lang="en-US" sz="2600" kern="0" dirty="0" smtClean="0">
                <a:solidFill>
                  <a:schemeClr val="accent2">
                    <a:lumMod val="75000"/>
                  </a:schemeClr>
                </a:solidFill>
                <a:latin typeface="Times New Roman" panose="02020603050405020304" pitchFamily="18" charset="0"/>
                <a:cs typeface="Times New Roman" panose="02020603050405020304" pitchFamily="18" charset="0"/>
              </a:rPr>
              <a:t>Location wise</a:t>
            </a:r>
            <a:r>
              <a:rPr lang="en-US" sz="2600" kern="0" dirty="0" smtClean="0">
                <a:solidFill>
                  <a:srgbClr val="00B050"/>
                </a:solidFill>
                <a:latin typeface="Times New Roman" panose="02020603050405020304" pitchFamily="18" charset="0"/>
                <a:cs typeface="Times New Roman" panose="02020603050405020304" pitchFamily="18" charset="0"/>
              </a:rPr>
              <a:t>, </a:t>
            </a:r>
            <a:r>
              <a:rPr lang="en-US" sz="2600" kern="0" dirty="0" smtClean="0">
                <a:solidFill>
                  <a:schemeClr val="accent4">
                    <a:lumMod val="75000"/>
                  </a:schemeClr>
                </a:solidFill>
                <a:latin typeface="Times New Roman" panose="02020603050405020304" pitchFamily="18" charset="0"/>
                <a:cs typeface="Times New Roman" panose="02020603050405020304" pitchFamily="18" charset="0"/>
              </a:rPr>
              <a:t>Gender Wise</a:t>
            </a:r>
            <a:r>
              <a:rPr lang="en-US" sz="2600" kern="0" dirty="0" smtClean="0">
                <a:solidFill>
                  <a:srgbClr val="00B050"/>
                </a:solidFill>
                <a:latin typeface="Times New Roman" panose="02020603050405020304" pitchFamily="18" charset="0"/>
                <a:cs typeface="Times New Roman" panose="02020603050405020304" pitchFamily="18" charset="0"/>
              </a:rPr>
              <a:t>, </a:t>
            </a:r>
            <a:r>
              <a:rPr lang="en-US" sz="2600" kern="0" dirty="0" smtClean="0">
                <a:solidFill>
                  <a:schemeClr val="accent5">
                    <a:lumMod val="75000"/>
                  </a:schemeClr>
                </a:solidFill>
                <a:latin typeface="Times New Roman" panose="02020603050405020304" pitchFamily="18" charset="0"/>
                <a:cs typeface="Times New Roman" panose="02020603050405020304" pitchFamily="18" charset="0"/>
              </a:rPr>
              <a:t>Financial Status Wise</a:t>
            </a:r>
            <a:r>
              <a:rPr lang="en-US" sz="2600" kern="0" dirty="0" smtClean="0">
                <a:solidFill>
                  <a:srgbClr val="00B050"/>
                </a:solidFill>
                <a:latin typeface="Times New Roman" panose="02020603050405020304" pitchFamily="18" charset="0"/>
                <a:cs typeface="Times New Roman" panose="02020603050405020304" pitchFamily="18" charset="0"/>
              </a:rPr>
              <a:t>, </a:t>
            </a:r>
            <a:r>
              <a:rPr lang="en-US" sz="2600" kern="0" dirty="0" smtClean="0">
                <a:solidFill>
                  <a:srgbClr val="C00000"/>
                </a:solidFill>
                <a:latin typeface="Times New Roman" panose="02020603050405020304" pitchFamily="18" charset="0"/>
                <a:cs typeface="Times New Roman" panose="02020603050405020304" pitchFamily="18" charset="0"/>
              </a:rPr>
              <a:t>Less Spenders</a:t>
            </a:r>
            <a:r>
              <a:rPr lang="en-US" sz="2600" kern="0" dirty="0" smtClean="0">
                <a:solidFill>
                  <a:srgbClr val="00B050"/>
                </a:solidFill>
                <a:latin typeface="Times New Roman" panose="02020603050405020304" pitchFamily="18" charset="0"/>
                <a:cs typeface="Times New Roman" panose="02020603050405020304" pitchFamily="18" charset="0"/>
              </a:rPr>
              <a:t>, </a:t>
            </a:r>
            <a:r>
              <a:rPr lang="en-US" sz="2600" kern="0" dirty="0" smtClean="0">
                <a:solidFill>
                  <a:schemeClr val="accent4">
                    <a:lumMod val="75000"/>
                  </a:schemeClr>
                </a:solidFill>
                <a:latin typeface="Times New Roman" panose="02020603050405020304" pitchFamily="18" charset="0"/>
                <a:cs typeface="Times New Roman" panose="02020603050405020304" pitchFamily="18" charset="0"/>
              </a:rPr>
              <a:t>Frequent Visitors</a:t>
            </a:r>
            <a:r>
              <a:rPr lang="en-US" sz="2600" kern="0" dirty="0" smtClean="0">
                <a:solidFill>
                  <a:srgbClr val="00B050"/>
                </a:solidFill>
                <a:latin typeface="Times New Roman" panose="02020603050405020304" pitchFamily="18" charset="0"/>
                <a:cs typeface="Times New Roman" panose="02020603050405020304" pitchFamily="18" charset="0"/>
              </a:rPr>
              <a:t>, </a:t>
            </a:r>
            <a:r>
              <a:rPr lang="en-US" sz="2600" kern="0" dirty="0" smtClean="0">
                <a:solidFill>
                  <a:schemeClr val="accent5">
                    <a:lumMod val="75000"/>
                  </a:schemeClr>
                </a:solidFill>
                <a:latin typeface="Times New Roman" panose="02020603050405020304" pitchFamily="18" charset="0"/>
                <a:cs typeface="Times New Roman" panose="02020603050405020304" pitchFamily="18" charset="0"/>
              </a:rPr>
              <a:t>Loyal Customer</a:t>
            </a:r>
            <a:r>
              <a:rPr lang="en-US" sz="2600" kern="0" dirty="0" smtClean="0">
                <a:solidFill>
                  <a:srgbClr val="00B050"/>
                </a:solidFill>
                <a:latin typeface="Times New Roman" panose="02020603050405020304" pitchFamily="18" charset="0"/>
                <a:cs typeface="Times New Roman" panose="02020603050405020304" pitchFamily="18" charset="0"/>
              </a:rPr>
              <a:t>, </a:t>
            </a:r>
            <a:r>
              <a:rPr lang="en-US" sz="2600" kern="0" dirty="0" smtClean="0">
                <a:solidFill>
                  <a:srgbClr val="FF0000"/>
                </a:solidFill>
                <a:latin typeface="Times New Roman" panose="02020603050405020304" pitchFamily="18" charset="0"/>
                <a:cs typeface="Times New Roman" panose="02020603050405020304" pitchFamily="18" charset="0"/>
              </a:rPr>
              <a:t>Discount Lovers</a:t>
            </a:r>
            <a:r>
              <a:rPr lang="en-US" sz="2600" kern="0" dirty="0" smtClean="0">
                <a:solidFill>
                  <a:srgbClr val="00B050"/>
                </a:solidFill>
                <a:latin typeface="Times New Roman" panose="02020603050405020304" pitchFamily="18" charset="0"/>
                <a:cs typeface="Times New Roman" panose="02020603050405020304" pitchFamily="18" charset="0"/>
              </a:rPr>
              <a:t>, </a:t>
            </a:r>
            <a:r>
              <a:rPr lang="en-US" sz="2600" kern="0" dirty="0" smtClean="0">
                <a:solidFill>
                  <a:schemeClr val="accent4">
                    <a:lumMod val="50000"/>
                  </a:schemeClr>
                </a:solidFill>
                <a:latin typeface="Times New Roman" panose="02020603050405020304" pitchFamily="18" charset="0"/>
                <a:cs typeface="Times New Roman" panose="02020603050405020304" pitchFamily="18" charset="0"/>
              </a:rPr>
              <a:t>Never Reply to Email</a:t>
            </a:r>
            <a:r>
              <a:rPr lang="en-US" sz="2600" kern="0" dirty="0" smtClean="0">
                <a:solidFill>
                  <a:srgbClr val="00B050"/>
                </a:solidFill>
                <a:latin typeface="Times New Roman" panose="02020603050405020304" pitchFamily="18" charset="0"/>
                <a:cs typeface="Times New Roman" panose="02020603050405020304" pitchFamily="18" charset="0"/>
              </a:rPr>
              <a:t>, Demographic Wise, </a:t>
            </a:r>
            <a:r>
              <a:rPr lang="en-US" sz="2600" kern="0" dirty="0" smtClean="0">
                <a:solidFill>
                  <a:schemeClr val="accent2"/>
                </a:solidFill>
                <a:latin typeface="Times New Roman" panose="02020603050405020304" pitchFamily="18" charset="0"/>
                <a:cs typeface="Times New Roman" panose="02020603050405020304" pitchFamily="18" charset="0"/>
              </a:rPr>
              <a:t>New Customers</a:t>
            </a:r>
            <a:r>
              <a:rPr lang="en-US" sz="2600" kern="0" dirty="0" smtClean="0">
                <a:solidFill>
                  <a:srgbClr val="00B050"/>
                </a:solidFill>
                <a:latin typeface="Times New Roman" panose="02020603050405020304" pitchFamily="18" charset="0"/>
                <a:cs typeface="Times New Roman" panose="02020603050405020304" pitchFamily="18" charset="0"/>
              </a:rPr>
              <a:t> etc</a:t>
            </a:r>
            <a:r>
              <a:rPr lang="en-US" sz="2600" kern="0" dirty="0">
                <a:solidFill>
                  <a:srgbClr val="00B050"/>
                </a:solidFill>
                <a:latin typeface="Times New Roman" panose="02020603050405020304" pitchFamily="18" charset="0"/>
                <a:cs typeface="Times New Roman" panose="02020603050405020304" pitchFamily="18" charset="0"/>
              </a:rPr>
              <a:t>.</a:t>
            </a:r>
            <a:r>
              <a:rPr lang="en-US" sz="2600" kern="0" dirty="0" smtClean="0">
                <a:solidFill>
                  <a:srgbClr val="00B050"/>
                </a:solidFill>
                <a:latin typeface="Times New Roman" panose="02020603050405020304" pitchFamily="18" charset="0"/>
                <a:cs typeface="Times New Roman" panose="02020603050405020304" pitchFamily="18" charset="0"/>
              </a:rPr>
              <a:t>). </a:t>
            </a:r>
            <a:r>
              <a:rPr lang="en-US" sz="2600" kern="0" dirty="0" smtClean="0">
                <a:latin typeface="Times New Roman" panose="02020603050405020304" pitchFamily="18" charset="0"/>
                <a:cs typeface="Times New Roman" panose="02020603050405020304" pitchFamily="18" charset="0"/>
              </a:rPr>
              <a:t>We </a:t>
            </a:r>
            <a:r>
              <a:rPr lang="en-US" sz="2600" kern="0" dirty="0">
                <a:latin typeface="Times New Roman" panose="02020603050405020304" pitchFamily="18" charset="0"/>
                <a:cs typeface="Times New Roman" panose="02020603050405020304" pitchFamily="18" charset="0"/>
              </a:rPr>
              <a:t>can’t treat every customer the same way with the same content, same </a:t>
            </a:r>
            <a:r>
              <a:rPr lang="en-US" sz="2600" kern="0" dirty="0" smtClean="0">
                <a:latin typeface="Times New Roman" panose="02020603050405020304" pitchFamily="18" charset="0"/>
                <a:cs typeface="Times New Roman" panose="02020603050405020304" pitchFamily="18" charset="0"/>
              </a:rPr>
              <a:t>channel &amp; same </a:t>
            </a:r>
            <a:r>
              <a:rPr lang="en-US" sz="2600" kern="0" dirty="0">
                <a:latin typeface="Times New Roman" panose="02020603050405020304" pitchFamily="18" charset="0"/>
                <a:cs typeface="Times New Roman" panose="02020603050405020304" pitchFamily="18" charset="0"/>
              </a:rPr>
              <a:t>importance.</a:t>
            </a:r>
            <a:r>
              <a:rPr lang="de-DE" sz="2600" kern="0" dirty="0">
                <a:solidFill>
                  <a:srgbClr val="00B050"/>
                </a:solidFill>
                <a:latin typeface="Times New Roman" panose="02020603050405020304" pitchFamily="18" charset="0"/>
                <a:cs typeface="Times New Roman" panose="02020603050405020304" pitchFamily="18" charset="0"/>
              </a:rPr>
              <a:t> </a:t>
            </a:r>
          </a:p>
        </p:txBody>
      </p:sp>
      <p:sp>
        <p:nvSpPr>
          <p:cNvPr id="20" name="Rectangle 19"/>
          <p:cNvSpPr/>
          <p:nvPr/>
        </p:nvSpPr>
        <p:spPr bwMode="auto">
          <a:xfrm>
            <a:off x="5576744" y="3951557"/>
            <a:ext cx="1933528" cy="548381"/>
          </a:xfrm>
          <a:prstGeom prst="rect">
            <a:avLst/>
          </a:prstGeom>
          <a:solidFill>
            <a:schemeClr val="bg1">
              <a:lumMod val="85000"/>
              <a:alpha val="88000"/>
            </a:schemeClr>
          </a:solidFill>
          <a:ln w="38100" cap="flat" cmpd="sng" algn="ctr">
            <a:solidFill>
              <a:schemeClr val="bg1">
                <a:lumMod val="95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1" name="Rectangle 20"/>
          <p:cNvSpPr/>
          <p:nvPr/>
        </p:nvSpPr>
        <p:spPr bwMode="auto">
          <a:xfrm>
            <a:off x="7586762" y="3951557"/>
            <a:ext cx="1933528" cy="548381"/>
          </a:xfrm>
          <a:prstGeom prst="rect">
            <a:avLst/>
          </a:prstGeom>
          <a:solidFill>
            <a:schemeClr val="bg1">
              <a:lumMod val="85000"/>
              <a:alpha val="88000"/>
            </a:schemeClr>
          </a:solidFill>
          <a:ln w="38100" cap="flat" cmpd="sng" algn="ctr">
            <a:solidFill>
              <a:schemeClr val="bg1">
                <a:lumMod val="95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2" name="Rectangle 21"/>
          <p:cNvSpPr/>
          <p:nvPr/>
        </p:nvSpPr>
        <p:spPr bwMode="auto">
          <a:xfrm>
            <a:off x="9596780" y="3951556"/>
            <a:ext cx="2147688" cy="548381"/>
          </a:xfrm>
          <a:prstGeom prst="rect">
            <a:avLst/>
          </a:prstGeom>
          <a:solidFill>
            <a:schemeClr val="bg1">
              <a:lumMod val="85000"/>
              <a:alpha val="88000"/>
            </a:schemeClr>
          </a:solidFill>
          <a:ln w="38100" cap="flat" cmpd="sng" algn="ctr">
            <a:solidFill>
              <a:schemeClr val="bg1">
                <a:lumMod val="95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3" name="Rectangle 22"/>
          <p:cNvSpPr/>
          <p:nvPr/>
        </p:nvSpPr>
        <p:spPr bwMode="auto">
          <a:xfrm>
            <a:off x="460586" y="4499937"/>
            <a:ext cx="2989750" cy="548381"/>
          </a:xfrm>
          <a:prstGeom prst="rect">
            <a:avLst/>
          </a:prstGeom>
          <a:solidFill>
            <a:schemeClr val="bg1">
              <a:lumMod val="85000"/>
              <a:alpha val="88000"/>
            </a:schemeClr>
          </a:solidFill>
          <a:ln w="38100" cap="flat" cmpd="sng" algn="ctr">
            <a:solidFill>
              <a:schemeClr val="bg1">
                <a:lumMod val="95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4" name="Rectangle 23"/>
          <p:cNvSpPr/>
          <p:nvPr/>
        </p:nvSpPr>
        <p:spPr bwMode="auto">
          <a:xfrm>
            <a:off x="3546776" y="4499937"/>
            <a:ext cx="2451688" cy="548381"/>
          </a:xfrm>
          <a:prstGeom prst="rect">
            <a:avLst/>
          </a:prstGeom>
          <a:solidFill>
            <a:schemeClr val="bg1">
              <a:lumMod val="85000"/>
              <a:alpha val="88000"/>
            </a:schemeClr>
          </a:solidFill>
          <a:ln w="38100" cap="flat" cmpd="sng" algn="ctr">
            <a:solidFill>
              <a:schemeClr val="bg1">
                <a:lumMod val="95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5" name="Rectangle 24"/>
          <p:cNvSpPr/>
          <p:nvPr/>
        </p:nvSpPr>
        <p:spPr bwMode="auto">
          <a:xfrm>
            <a:off x="6041866" y="4506992"/>
            <a:ext cx="2321845" cy="548381"/>
          </a:xfrm>
          <a:prstGeom prst="rect">
            <a:avLst/>
          </a:prstGeom>
          <a:solidFill>
            <a:schemeClr val="bg1">
              <a:lumMod val="85000"/>
              <a:alpha val="88000"/>
            </a:schemeClr>
          </a:solidFill>
          <a:ln w="38100" cap="flat" cmpd="sng" algn="ctr">
            <a:solidFill>
              <a:schemeClr val="bg1">
                <a:lumMod val="95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6" name="Rectangle 25"/>
          <p:cNvSpPr/>
          <p:nvPr/>
        </p:nvSpPr>
        <p:spPr bwMode="auto">
          <a:xfrm>
            <a:off x="8408788" y="4506992"/>
            <a:ext cx="2381131" cy="548381"/>
          </a:xfrm>
          <a:prstGeom prst="rect">
            <a:avLst/>
          </a:prstGeom>
          <a:solidFill>
            <a:schemeClr val="bg1">
              <a:lumMod val="85000"/>
              <a:alpha val="88000"/>
            </a:schemeClr>
          </a:solidFill>
          <a:ln w="38100" cap="flat" cmpd="sng" algn="ctr">
            <a:solidFill>
              <a:schemeClr val="bg1">
                <a:lumMod val="95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7" name="Rectangle 26"/>
          <p:cNvSpPr/>
          <p:nvPr/>
        </p:nvSpPr>
        <p:spPr bwMode="auto">
          <a:xfrm>
            <a:off x="10866409" y="4506992"/>
            <a:ext cx="878059" cy="548381"/>
          </a:xfrm>
          <a:prstGeom prst="rect">
            <a:avLst/>
          </a:prstGeom>
          <a:solidFill>
            <a:schemeClr val="bg1">
              <a:lumMod val="85000"/>
              <a:alpha val="88000"/>
            </a:schemeClr>
          </a:solidFill>
          <a:ln w="38100" cap="flat" cmpd="sng" algn="ctr">
            <a:solidFill>
              <a:schemeClr val="bg1">
                <a:lumMod val="95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8" name="Rectangle 27"/>
          <p:cNvSpPr/>
          <p:nvPr/>
        </p:nvSpPr>
        <p:spPr bwMode="auto">
          <a:xfrm>
            <a:off x="460586" y="5124841"/>
            <a:ext cx="2282614" cy="548381"/>
          </a:xfrm>
          <a:prstGeom prst="rect">
            <a:avLst/>
          </a:prstGeom>
          <a:solidFill>
            <a:schemeClr val="bg1">
              <a:lumMod val="85000"/>
              <a:alpha val="88000"/>
            </a:schemeClr>
          </a:solidFill>
          <a:ln w="38100" cap="flat" cmpd="sng" algn="ctr">
            <a:solidFill>
              <a:schemeClr val="bg1">
                <a:lumMod val="95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29" name="Rectangle 28"/>
          <p:cNvSpPr/>
          <p:nvPr/>
        </p:nvSpPr>
        <p:spPr bwMode="auto">
          <a:xfrm>
            <a:off x="2765868" y="5124840"/>
            <a:ext cx="2810876" cy="548381"/>
          </a:xfrm>
          <a:prstGeom prst="rect">
            <a:avLst/>
          </a:prstGeom>
          <a:solidFill>
            <a:schemeClr val="bg1">
              <a:lumMod val="85000"/>
              <a:alpha val="88000"/>
            </a:schemeClr>
          </a:solidFill>
          <a:ln w="38100" cap="flat" cmpd="sng" algn="ctr">
            <a:solidFill>
              <a:schemeClr val="bg1">
                <a:lumMod val="95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30" name="Rectangle 29"/>
          <p:cNvSpPr/>
          <p:nvPr/>
        </p:nvSpPr>
        <p:spPr bwMode="auto">
          <a:xfrm>
            <a:off x="5653234" y="5128368"/>
            <a:ext cx="2844590" cy="548381"/>
          </a:xfrm>
          <a:prstGeom prst="rect">
            <a:avLst/>
          </a:prstGeom>
          <a:solidFill>
            <a:schemeClr val="bg1">
              <a:lumMod val="85000"/>
              <a:alpha val="88000"/>
            </a:schemeClr>
          </a:solidFill>
          <a:ln w="38100" cap="flat" cmpd="sng" algn="ctr">
            <a:solidFill>
              <a:schemeClr val="bg1">
                <a:lumMod val="95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pic>
        <p:nvPicPr>
          <p:cNvPr id="8" name="Picture 7"/>
          <p:cNvPicPr>
            <a:picLocks noChangeAspect="1"/>
          </p:cNvPicPr>
          <p:nvPr/>
        </p:nvPicPr>
        <p:blipFill>
          <a:blip r:embed="rId3"/>
          <a:stretch>
            <a:fillRect/>
          </a:stretch>
        </p:blipFill>
        <p:spPr>
          <a:xfrm>
            <a:off x="390417" y="1104016"/>
            <a:ext cx="11354052" cy="5330542"/>
          </a:xfrm>
          <a:prstGeom prst="rect">
            <a:avLst/>
          </a:prstGeom>
        </p:spPr>
      </p:pic>
      <p:pic>
        <p:nvPicPr>
          <p:cNvPr id="4098" name="Picture 2" descr="Catch-all guide on your customer base RFM analysis - RFMc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59" y="1087152"/>
            <a:ext cx="11195477" cy="528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20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1000" fill="hold"/>
                                        <p:tgtEl>
                                          <p:spTgt spid="8"/>
                                        </p:tgtEl>
                                        <p:attrNameLst>
                                          <p:attrName>ppt_w</p:attrName>
                                        </p:attrNameLst>
                                      </p:cBhvr>
                                      <p:tavLst>
                                        <p:tav tm="0">
                                          <p:val>
                                            <p:fltVal val="0"/>
                                          </p:val>
                                        </p:tav>
                                        <p:tav tm="100000">
                                          <p:val>
                                            <p:strVal val="#ppt_w"/>
                                          </p:val>
                                        </p:tav>
                                      </p:tavLst>
                                    </p:anim>
                                    <p:anim calcmode="lin" valueType="num">
                                      <p:cBhvr>
                                        <p:cTn id="52" dur="1000" fill="hold"/>
                                        <p:tgtEl>
                                          <p:spTgt spid="8"/>
                                        </p:tgtEl>
                                        <p:attrNameLst>
                                          <p:attrName>ppt_h</p:attrName>
                                        </p:attrNameLst>
                                      </p:cBhvr>
                                      <p:tavLst>
                                        <p:tav tm="0">
                                          <p:val>
                                            <p:fltVal val="0"/>
                                          </p:val>
                                        </p:tav>
                                        <p:tav tm="100000">
                                          <p:val>
                                            <p:strVal val="#ppt_h"/>
                                          </p:val>
                                        </p:tav>
                                      </p:tavLst>
                                    </p:anim>
                                    <p:anim calcmode="lin" valueType="num">
                                      <p:cBhvr>
                                        <p:cTn id="53" dur="1000" fill="hold"/>
                                        <p:tgtEl>
                                          <p:spTgt spid="8"/>
                                        </p:tgtEl>
                                        <p:attrNameLst>
                                          <p:attrName>style.rotation</p:attrName>
                                        </p:attrNameLst>
                                      </p:cBhvr>
                                      <p:tavLst>
                                        <p:tav tm="0">
                                          <p:val>
                                            <p:fltVal val="90"/>
                                          </p:val>
                                        </p:tav>
                                        <p:tav tm="100000">
                                          <p:val>
                                            <p:fltVal val="0"/>
                                          </p:val>
                                        </p:tav>
                                      </p:tavLst>
                                    </p:anim>
                                    <p:animEffect transition="in" filter="fade">
                                      <p:cBhvr>
                                        <p:cTn id="54" dur="10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nodeType="clickEffect">
                                  <p:stCondLst>
                                    <p:cond delay="0"/>
                                  </p:stCondLst>
                                  <p:childTnLst>
                                    <p:set>
                                      <p:cBhvr>
                                        <p:cTn id="58" dur="1" fill="hold">
                                          <p:stCondLst>
                                            <p:cond delay="0"/>
                                          </p:stCondLst>
                                        </p:cTn>
                                        <p:tgtEl>
                                          <p:spTgt spid="4098"/>
                                        </p:tgtEl>
                                        <p:attrNameLst>
                                          <p:attrName>style.visibility</p:attrName>
                                        </p:attrNameLst>
                                      </p:cBhvr>
                                      <p:to>
                                        <p:strVal val="visible"/>
                                      </p:to>
                                    </p:set>
                                    <p:anim calcmode="lin" valueType="num">
                                      <p:cBhvr>
                                        <p:cTn id="59" dur="1000" fill="hold"/>
                                        <p:tgtEl>
                                          <p:spTgt spid="4098"/>
                                        </p:tgtEl>
                                        <p:attrNameLst>
                                          <p:attrName>ppt_w</p:attrName>
                                        </p:attrNameLst>
                                      </p:cBhvr>
                                      <p:tavLst>
                                        <p:tav tm="0">
                                          <p:val>
                                            <p:fltVal val="0"/>
                                          </p:val>
                                        </p:tav>
                                        <p:tav tm="100000">
                                          <p:val>
                                            <p:strVal val="#ppt_w"/>
                                          </p:val>
                                        </p:tav>
                                      </p:tavLst>
                                    </p:anim>
                                    <p:anim calcmode="lin" valueType="num">
                                      <p:cBhvr>
                                        <p:cTn id="60" dur="1000" fill="hold"/>
                                        <p:tgtEl>
                                          <p:spTgt spid="4098"/>
                                        </p:tgtEl>
                                        <p:attrNameLst>
                                          <p:attrName>ppt_h</p:attrName>
                                        </p:attrNameLst>
                                      </p:cBhvr>
                                      <p:tavLst>
                                        <p:tav tm="0">
                                          <p:val>
                                            <p:fltVal val="0"/>
                                          </p:val>
                                        </p:tav>
                                        <p:tav tm="100000">
                                          <p:val>
                                            <p:strVal val="#ppt_h"/>
                                          </p:val>
                                        </p:tav>
                                      </p:tavLst>
                                    </p:anim>
                                    <p:anim calcmode="lin" valueType="num">
                                      <p:cBhvr>
                                        <p:cTn id="61" dur="1000" fill="hold"/>
                                        <p:tgtEl>
                                          <p:spTgt spid="4098"/>
                                        </p:tgtEl>
                                        <p:attrNameLst>
                                          <p:attrName>style.rotation</p:attrName>
                                        </p:attrNameLst>
                                      </p:cBhvr>
                                      <p:tavLst>
                                        <p:tav tm="0">
                                          <p:val>
                                            <p:fltVal val="90"/>
                                          </p:val>
                                        </p:tav>
                                        <p:tav tm="100000">
                                          <p:val>
                                            <p:fltVal val="0"/>
                                          </p:val>
                                        </p:tav>
                                      </p:tavLst>
                                    </p:anim>
                                    <p:animEffect transition="in" filter="fade">
                                      <p:cBhvr>
                                        <p:cTn id="62" dur="1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43748" y="1063512"/>
            <a:ext cx="10887530" cy="5500587"/>
          </a:xfrm>
        </p:spPr>
        <p:txBody>
          <a:bodyPr>
            <a:normAutofit/>
          </a:bodyPr>
          <a:lstStyle/>
          <a:p>
            <a:pPr marL="457200" indent="-457200" algn="just">
              <a:lnSpc>
                <a:spcPct val="150000"/>
              </a:lnSpc>
              <a:buFont typeface="Wingdings" panose="05000000000000000000" pitchFamily="2" charset="2"/>
              <a:buChar char="v"/>
            </a:pPr>
            <a:r>
              <a:rPr lang="en-US" sz="1800" b="1" dirty="0">
                <a:solidFill>
                  <a:srgbClr val="0070C0"/>
                </a:solidFill>
                <a:latin typeface="Times New Roman" panose="02020603050405020304" pitchFamily="18" charset="0"/>
                <a:cs typeface="Times New Roman" panose="02020603050405020304" pitchFamily="18" charset="0"/>
              </a:rPr>
              <a:t>Optimize Onboarding </a:t>
            </a:r>
            <a:r>
              <a:rPr lang="en-US" sz="1800" b="1" dirty="0">
                <a:latin typeface="Times New Roman" panose="02020603050405020304" pitchFamily="18" charset="0"/>
                <a:cs typeface="Times New Roman" panose="02020603050405020304" pitchFamily="18" charset="0"/>
              </a:rPr>
              <a:t>- It’s important to make the first impression positive. Customers often need education on the features and benefits of your product to truly understand how the product can positively impact their live – </a:t>
            </a:r>
            <a:r>
              <a:rPr lang="en-US" sz="1800" b="1" dirty="0">
                <a:solidFill>
                  <a:srgbClr val="00B050"/>
                </a:solidFill>
                <a:latin typeface="Times New Roman" panose="02020603050405020304" pitchFamily="18" charset="0"/>
                <a:cs typeface="Times New Roman" panose="02020603050405020304" pitchFamily="18" charset="0"/>
              </a:rPr>
              <a:t>Do effective onboarding</a:t>
            </a:r>
          </a:p>
          <a:p>
            <a:pPr marL="457200" indent="-457200" algn="just">
              <a:lnSpc>
                <a:spcPct val="150000"/>
              </a:lnSpc>
              <a:buFont typeface="Wingdings" panose="05000000000000000000" pitchFamily="2" charset="2"/>
              <a:buChar char="v"/>
            </a:pPr>
            <a:r>
              <a:rPr lang="en-US" sz="1800" b="1" dirty="0">
                <a:solidFill>
                  <a:srgbClr val="0070C0"/>
                </a:solidFill>
                <a:latin typeface="Times New Roman" panose="02020603050405020304" pitchFamily="18" charset="0"/>
                <a:cs typeface="Times New Roman" panose="02020603050405020304" pitchFamily="18" charset="0"/>
              </a:rPr>
              <a:t>Listen to your Customers </a:t>
            </a:r>
            <a:r>
              <a:rPr lang="en-US" sz="1800" b="1" dirty="0">
                <a:latin typeface="Times New Roman" panose="02020603050405020304" pitchFamily="18" charset="0"/>
                <a:cs typeface="Times New Roman" panose="02020603050405020304" pitchFamily="18" charset="0"/>
              </a:rPr>
              <a:t>– Customer appreciate when their voices are heard – </a:t>
            </a:r>
            <a:r>
              <a:rPr lang="en-US" sz="1800" b="1" dirty="0">
                <a:solidFill>
                  <a:srgbClr val="00B050"/>
                </a:solidFill>
                <a:latin typeface="Times New Roman" panose="02020603050405020304" pitchFamily="18" charset="0"/>
                <a:cs typeface="Times New Roman" panose="02020603050405020304" pitchFamily="18" charset="0"/>
              </a:rPr>
              <a:t>Get weekly/ monthly feedback from users, online survey, ask them what else you need, launch custom products</a:t>
            </a:r>
            <a:endParaRPr lang="en-US" sz="1800" b="1" dirty="0">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v"/>
            </a:pPr>
            <a:r>
              <a:rPr lang="en-US" sz="1800" b="1" dirty="0">
                <a:solidFill>
                  <a:srgbClr val="0070C0"/>
                </a:solidFill>
                <a:latin typeface="Times New Roman" panose="02020603050405020304" pitchFamily="18" charset="0"/>
                <a:cs typeface="Times New Roman" panose="02020603050405020304" pitchFamily="18" charset="0"/>
              </a:rPr>
              <a:t>Loyalty Program </a:t>
            </a:r>
            <a:r>
              <a:rPr lang="en-US" sz="1800" b="1" dirty="0">
                <a:latin typeface="Times New Roman" panose="02020603050405020304" pitchFamily="18" charset="0"/>
                <a:cs typeface="Times New Roman" panose="02020603050405020304" pitchFamily="18" charset="0"/>
              </a:rPr>
              <a:t>- Implementing a loyalty program can be a great way to personalize the customer experience while incentivizing repeat purchases. Some common loyalty programs offer reward points, or the ability to unlock free and discounted product after the accumulation of purchases. </a:t>
            </a:r>
            <a:r>
              <a:rPr lang="en-US" sz="1800" b="1" dirty="0">
                <a:solidFill>
                  <a:srgbClr val="00B050"/>
                </a:solidFill>
                <a:latin typeface="Times New Roman" panose="02020603050405020304" pitchFamily="18" charset="0"/>
                <a:cs typeface="Times New Roman" panose="02020603050405020304" pitchFamily="18" charset="0"/>
              </a:rPr>
              <a:t>For example, buy nine </a:t>
            </a:r>
            <a:r>
              <a:rPr lang="en-US" sz="1800" b="1" dirty="0" err="1" smtClean="0">
                <a:solidFill>
                  <a:srgbClr val="00B050"/>
                </a:solidFill>
                <a:latin typeface="Times New Roman" panose="02020603050405020304" pitchFamily="18" charset="0"/>
                <a:cs typeface="Times New Roman" panose="02020603050405020304" pitchFamily="18" charset="0"/>
              </a:rPr>
              <a:t>Smoothees</a:t>
            </a:r>
            <a:r>
              <a:rPr lang="en-US" sz="1800" b="1" dirty="0" smtClean="0">
                <a:solidFill>
                  <a:srgbClr val="00B050"/>
                </a:solidFill>
                <a:latin typeface="Times New Roman" panose="02020603050405020304" pitchFamily="18" charset="0"/>
                <a:cs typeface="Times New Roman" panose="02020603050405020304" pitchFamily="18" charset="0"/>
              </a:rPr>
              <a:t> </a:t>
            </a:r>
            <a:r>
              <a:rPr lang="en-US" sz="1800" b="1" dirty="0">
                <a:solidFill>
                  <a:srgbClr val="00B050"/>
                </a:solidFill>
                <a:latin typeface="Times New Roman" panose="02020603050405020304" pitchFamily="18" charset="0"/>
                <a:cs typeface="Times New Roman" panose="02020603050405020304" pitchFamily="18" charset="0"/>
              </a:rPr>
              <a:t>and get the tenth free</a:t>
            </a:r>
          </a:p>
          <a:p>
            <a:pPr marL="457200" indent="-457200" algn="just">
              <a:lnSpc>
                <a:spcPct val="150000"/>
              </a:lnSpc>
              <a:buFont typeface="Wingdings" panose="05000000000000000000" pitchFamily="2" charset="2"/>
              <a:buChar char="v"/>
            </a:pPr>
            <a:r>
              <a:rPr lang="en-US" sz="1800" b="1" dirty="0">
                <a:solidFill>
                  <a:srgbClr val="0070C0"/>
                </a:solidFill>
                <a:latin typeface="Times New Roman" panose="02020603050405020304" pitchFamily="18" charset="0"/>
                <a:cs typeface="Times New Roman" panose="02020603050405020304" pitchFamily="18" charset="0"/>
              </a:rPr>
              <a:t>Retargeting </a:t>
            </a:r>
            <a:r>
              <a:rPr lang="en-US" sz="1800" b="1" dirty="0">
                <a:latin typeface="Times New Roman" panose="02020603050405020304" pitchFamily="18" charset="0"/>
                <a:cs typeface="Times New Roman" panose="02020603050405020304" pitchFamily="18" charset="0"/>
              </a:rPr>
              <a:t>- One of the most important tactics to improve customer lifetime value is to re-engage customers who have had a previous experience with the brand. Retargeting can be a simple reminder of the company and at the very least, increase brand recognition. </a:t>
            </a:r>
          </a:p>
        </p:txBody>
      </p:sp>
      <p:sp>
        <p:nvSpPr>
          <p:cNvPr id="6" name="Slide Number Placeholder 5"/>
          <p:cNvSpPr>
            <a:spLocks noGrp="1"/>
          </p:cNvSpPr>
          <p:nvPr>
            <p:ph type="sldNum" sz="quarter" idx="12"/>
          </p:nvPr>
        </p:nvSpPr>
        <p:spPr>
          <a:xfrm>
            <a:off x="11431278" y="6267208"/>
            <a:ext cx="588817" cy="365125"/>
          </a:xfrm>
        </p:spPr>
        <p:txBody>
          <a:bodyPr/>
          <a:lstStyle/>
          <a:p>
            <a:fld id="{1A791804-FCC1-42DE-84BE-371365D4A817}" type="slidenum">
              <a:rPr lang="en-US" sz="2400" b="1" smtClean="0">
                <a:solidFill>
                  <a:schemeClr val="tx1"/>
                </a:solidFill>
              </a:rPr>
              <a:t>40</a:t>
            </a:fld>
            <a:endParaRPr lang="en-US" sz="2400" b="1" dirty="0">
              <a:solidFill>
                <a:schemeClr val="tx1"/>
              </a:solidFill>
            </a:endParaRPr>
          </a:p>
        </p:txBody>
      </p:sp>
      <p:sp>
        <p:nvSpPr>
          <p:cNvPr id="2" name="Title 1"/>
          <p:cNvSpPr>
            <a:spLocks noGrp="1"/>
          </p:cNvSpPr>
          <p:nvPr>
            <p:ph type="ctrTitle"/>
          </p:nvPr>
        </p:nvSpPr>
        <p:spPr>
          <a:xfrm>
            <a:off x="942522" y="268956"/>
            <a:ext cx="5410200" cy="567123"/>
          </a:xfrm>
          <a:solidFill>
            <a:schemeClr val="bg1"/>
          </a:solidFill>
        </p:spPr>
        <p:txBody>
          <a:bodyPr>
            <a:normAutofit fontScale="90000"/>
          </a:bodyPr>
          <a:lstStyle/>
          <a:p>
            <a:pPr algn="l"/>
            <a:r>
              <a:rPr lang="en-US" sz="3600" b="1" dirty="0">
                <a:latin typeface="Times New Roman" panose="02020603050405020304" pitchFamily="18" charset="0"/>
                <a:cs typeface="Times New Roman" panose="02020603050405020304" pitchFamily="18" charset="0"/>
              </a:rPr>
              <a:t>How to Increase LTV?</a:t>
            </a:r>
          </a:p>
        </p:txBody>
      </p:sp>
    </p:spTree>
    <p:extLst>
      <p:ext uri="{BB962C8B-B14F-4D97-AF65-F5344CB8AC3E}">
        <p14:creationId xmlns:p14="http://schemas.microsoft.com/office/powerpoint/2010/main" val="164594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38506" y="1047450"/>
            <a:ext cx="7049900" cy="5810550"/>
          </a:xfrm>
        </p:spPr>
        <p:txBody>
          <a:bodyPr>
            <a:normAutofit/>
          </a:bodyPr>
          <a:lstStyle/>
          <a:p>
            <a:pPr marL="457200" indent="-457200" algn="l">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i</a:t>
            </a:r>
            <a:endParaRPr lang="en-US" sz="22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11431278" y="6267208"/>
            <a:ext cx="588817" cy="365125"/>
          </a:xfrm>
        </p:spPr>
        <p:txBody>
          <a:bodyPr/>
          <a:lstStyle/>
          <a:p>
            <a:fld id="{1A791804-FCC1-42DE-84BE-371365D4A817}" type="slidenum">
              <a:rPr lang="en-US" sz="2400" b="1" smtClean="0">
                <a:solidFill>
                  <a:schemeClr val="tx1"/>
                </a:solidFill>
              </a:rPr>
              <a:t>41</a:t>
            </a:fld>
            <a:endParaRPr lang="en-US" sz="2400" b="1" dirty="0">
              <a:solidFill>
                <a:schemeClr val="tx1"/>
              </a:solidFill>
            </a:endParaRPr>
          </a:p>
        </p:txBody>
      </p:sp>
      <p:sp>
        <p:nvSpPr>
          <p:cNvPr id="8" name="Rounded Rectangle 7"/>
          <p:cNvSpPr/>
          <p:nvPr/>
        </p:nvSpPr>
        <p:spPr>
          <a:xfrm>
            <a:off x="317278" y="496389"/>
            <a:ext cx="10790645" cy="141286"/>
          </a:xfrm>
          <a:prstGeom prst="roundRect">
            <a:avLst>
              <a:gd name="adj"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4" name="Rounded Rectangle 3"/>
          <p:cNvSpPr/>
          <p:nvPr/>
        </p:nvSpPr>
        <p:spPr>
          <a:xfrm>
            <a:off x="4428620" y="187469"/>
            <a:ext cx="3067049" cy="76444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2" name="Title 1"/>
          <p:cNvSpPr>
            <a:spLocks noGrp="1"/>
          </p:cNvSpPr>
          <p:nvPr>
            <p:ph type="ctrTitle"/>
          </p:nvPr>
        </p:nvSpPr>
        <p:spPr>
          <a:xfrm>
            <a:off x="4466720" y="283470"/>
            <a:ext cx="2990851" cy="567123"/>
          </a:xfrm>
          <a:solidFill>
            <a:schemeClr val="bg1"/>
          </a:solidFill>
        </p:spPr>
        <p:txBody>
          <a:bodyPr>
            <a:normAutofit fontScale="90000"/>
          </a:bodyPr>
          <a:lstStyle/>
          <a:p>
            <a:r>
              <a:rPr lang="en-US" sz="3600" b="1" dirty="0">
                <a:latin typeface="Times New Roman" panose="02020603050405020304" pitchFamily="18" charset="0"/>
                <a:cs typeface="Times New Roman" panose="02020603050405020304" pitchFamily="18" charset="0"/>
              </a:rPr>
              <a:t>Conclusion</a:t>
            </a:r>
          </a:p>
        </p:txBody>
      </p:sp>
      <p:pic>
        <p:nvPicPr>
          <p:cNvPr id="9" name="Picture 2" descr="Closing Slides PowerPoint Template - PPT Slides | SketchBub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0432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63454" y="1112756"/>
            <a:ext cx="10506932" cy="735974"/>
          </a:xfrm>
        </p:spPr>
        <p:txBody>
          <a:bodyPr>
            <a:normAutofit/>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Group your Customers </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Customer Segmentation</a:t>
            </a:r>
            <a:endParaRPr lang="de-DE" sz="2400" kern="0" dirty="0">
              <a:solidFill>
                <a:srgbClr val="00B05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74824" y="1129402"/>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11677650" y="6301525"/>
            <a:ext cx="286616" cy="365125"/>
          </a:xfrm>
        </p:spPr>
        <p:txBody>
          <a:bodyPr/>
          <a:lstStyle/>
          <a:p>
            <a:fld id="{1A791804-FCC1-42DE-84BE-371365D4A817}" type="slidenum">
              <a:rPr lang="en-US" sz="1800" b="1" smtClean="0">
                <a:solidFill>
                  <a:schemeClr val="tx1"/>
                </a:solidFill>
              </a:rPr>
              <a:t>5</a:t>
            </a:fld>
            <a:endParaRPr lang="en-US" sz="1800" b="1" dirty="0">
              <a:solidFill>
                <a:schemeClr val="tx1"/>
              </a:solidFill>
            </a:endParaRPr>
          </a:p>
        </p:txBody>
      </p:sp>
      <p:sp>
        <p:nvSpPr>
          <p:cNvPr id="16" name="Title 1"/>
          <p:cNvSpPr txBox="1">
            <a:spLocks/>
          </p:cNvSpPr>
          <p:nvPr/>
        </p:nvSpPr>
        <p:spPr>
          <a:xfrm>
            <a:off x="877030" y="228057"/>
            <a:ext cx="4694713" cy="567123"/>
          </a:xfrm>
          <a:prstGeom prst="rect">
            <a:avLst/>
          </a:prstGeom>
          <a:solidFill>
            <a:schemeClr val="bg1"/>
          </a:solidFill>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smtClean="0">
                <a:latin typeface="Times New Roman" panose="02020603050405020304" pitchFamily="18" charset="0"/>
                <a:cs typeface="Times New Roman" panose="02020603050405020304" pitchFamily="18" charset="0"/>
              </a:rPr>
              <a:t>Customer Segmentation</a:t>
            </a:r>
            <a:endParaRPr lang="en-US" sz="3600" b="1"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963454" y="1619612"/>
            <a:ext cx="10506932" cy="175757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400" dirty="0">
                <a:latin typeface="Times New Roman" panose="02020603050405020304" pitchFamily="18" charset="0"/>
                <a:cs typeface="Times New Roman" panose="02020603050405020304" pitchFamily="18" charset="0"/>
              </a:rPr>
              <a:t>In marketing, market segmentation is the process of dividing a broad consumer or business market, normally consisting of existing and potential customers, into sub-groups of consumers based on some type of shared characteristics</a:t>
            </a:r>
            <a:endParaRPr lang="de-DE" sz="2400" kern="0" dirty="0">
              <a:solidFill>
                <a:srgbClr val="00B05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3328416" y="3655861"/>
            <a:ext cx="2135703" cy="2434447"/>
          </a:xfrm>
          <a:prstGeom prst="rect">
            <a:avLst/>
          </a:prstGeom>
        </p:spPr>
      </p:pic>
      <p:sp>
        <p:nvSpPr>
          <p:cNvPr id="10" name="Title 1"/>
          <p:cNvSpPr txBox="1">
            <a:spLocks/>
          </p:cNvSpPr>
          <p:nvPr/>
        </p:nvSpPr>
        <p:spPr>
          <a:xfrm>
            <a:off x="474824" y="3622289"/>
            <a:ext cx="2853592" cy="49021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400" b="1" dirty="0" smtClean="0">
                <a:solidFill>
                  <a:srgbClr val="FF0000"/>
                </a:solidFill>
                <a:latin typeface="Times New Roman" panose="02020603050405020304" pitchFamily="18" charset="0"/>
                <a:cs typeface="Times New Roman" panose="02020603050405020304" pitchFamily="18" charset="0"/>
              </a:rPr>
              <a:t>Let Say 1 Million Customers</a:t>
            </a:r>
            <a:endParaRPr lang="de-DE" sz="2400" b="1" kern="0" dirty="0">
              <a:solidFill>
                <a:srgbClr val="FF0000"/>
              </a:solidFill>
              <a:latin typeface="Times New Roman" panose="02020603050405020304" pitchFamily="18" charset="0"/>
              <a:cs typeface="Times New Roman" panose="02020603050405020304" pitchFamily="18" charset="0"/>
            </a:endParaRPr>
          </a:p>
        </p:txBody>
      </p:sp>
      <p:sp>
        <p:nvSpPr>
          <p:cNvPr id="11" name="Title 1"/>
          <p:cNvSpPr txBox="1">
            <a:spLocks/>
          </p:cNvSpPr>
          <p:nvPr/>
        </p:nvSpPr>
        <p:spPr>
          <a:xfrm>
            <a:off x="474824" y="4080237"/>
            <a:ext cx="2853592" cy="49021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1700" b="1" dirty="0" smtClean="0">
                <a:solidFill>
                  <a:srgbClr val="FF0000"/>
                </a:solidFill>
                <a:latin typeface="Times New Roman" panose="02020603050405020304" pitchFamily="18" charset="0"/>
                <a:cs typeface="Times New Roman" panose="02020603050405020304" pitchFamily="18" charset="0"/>
              </a:rPr>
              <a:t>Difficult to Contact All</a:t>
            </a:r>
            <a:endParaRPr lang="de-DE" sz="1700" b="1" kern="0" dirty="0">
              <a:solidFill>
                <a:srgbClr val="FF0000"/>
              </a:solidFill>
              <a:latin typeface="Times New Roman" panose="02020603050405020304" pitchFamily="18" charset="0"/>
              <a:cs typeface="Times New Roman" panose="02020603050405020304" pitchFamily="18" charset="0"/>
            </a:endParaRPr>
          </a:p>
        </p:txBody>
      </p:sp>
      <p:sp>
        <p:nvSpPr>
          <p:cNvPr id="13" name="Title 1"/>
          <p:cNvSpPr txBox="1">
            <a:spLocks/>
          </p:cNvSpPr>
          <p:nvPr/>
        </p:nvSpPr>
        <p:spPr>
          <a:xfrm>
            <a:off x="474824" y="4510036"/>
            <a:ext cx="2853592" cy="49021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1700" b="1" dirty="0" smtClean="0">
                <a:solidFill>
                  <a:srgbClr val="FF0000"/>
                </a:solidFill>
                <a:latin typeface="Times New Roman" panose="02020603050405020304" pitchFamily="18" charset="0"/>
                <a:cs typeface="Times New Roman" panose="02020603050405020304" pitchFamily="18" charset="0"/>
              </a:rPr>
              <a:t>New Product is for old people</a:t>
            </a:r>
            <a:endParaRPr lang="de-DE" sz="1700" b="1" kern="0" dirty="0">
              <a:solidFill>
                <a:srgbClr val="FF0000"/>
              </a:solidFill>
              <a:latin typeface="Times New Roman" panose="02020603050405020304" pitchFamily="18" charset="0"/>
              <a:cs typeface="Times New Roman" panose="02020603050405020304" pitchFamily="18" charset="0"/>
            </a:endParaRPr>
          </a:p>
        </p:txBody>
      </p:sp>
      <p:sp>
        <p:nvSpPr>
          <p:cNvPr id="15" name="Title 1"/>
          <p:cNvSpPr txBox="1">
            <a:spLocks/>
          </p:cNvSpPr>
          <p:nvPr/>
        </p:nvSpPr>
        <p:spPr>
          <a:xfrm>
            <a:off x="474824" y="5000246"/>
            <a:ext cx="2853592" cy="49021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1700" b="1" dirty="0" smtClean="0">
                <a:solidFill>
                  <a:srgbClr val="FF0000"/>
                </a:solidFill>
                <a:latin typeface="Times New Roman" panose="02020603050405020304" pitchFamily="18" charset="0"/>
                <a:cs typeface="Times New Roman" panose="02020603050405020304" pitchFamily="18" charset="0"/>
              </a:rPr>
              <a:t>Who are Loyal?</a:t>
            </a:r>
            <a:endParaRPr lang="de-DE" sz="1700" b="1" kern="0" dirty="0">
              <a:solidFill>
                <a:srgbClr val="FF0000"/>
              </a:solidFill>
              <a:latin typeface="Times New Roman" panose="02020603050405020304" pitchFamily="18" charset="0"/>
              <a:cs typeface="Times New Roman" panose="02020603050405020304" pitchFamily="18" charset="0"/>
            </a:endParaRPr>
          </a:p>
        </p:txBody>
      </p:sp>
      <p:sp>
        <p:nvSpPr>
          <p:cNvPr id="17" name="Title 1"/>
          <p:cNvSpPr txBox="1">
            <a:spLocks/>
          </p:cNvSpPr>
          <p:nvPr/>
        </p:nvSpPr>
        <p:spPr>
          <a:xfrm>
            <a:off x="474824" y="5397783"/>
            <a:ext cx="2853592" cy="49021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1700" b="1" dirty="0" smtClean="0">
                <a:solidFill>
                  <a:srgbClr val="FF0000"/>
                </a:solidFill>
                <a:latin typeface="Times New Roman" panose="02020603050405020304" pitchFamily="18" charset="0"/>
                <a:cs typeface="Times New Roman" panose="02020603050405020304" pitchFamily="18" charset="0"/>
              </a:rPr>
              <a:t>Send Gifts to whom?</a:t>
            </a:r>
            <a:endParaRPr lang="de-DE" sz="1700" b="1" kern="0" dirty="0">
              <a:solidFill>
                <a:srgbClr val="FF0000"/>
              </a:solidFill>
              <a:latin typeface="Times New Roman" panose="02020603050405020304" pitchFamily="18" charset="0"/>
              <a:cs typeface="Times New Roman" panose="02020603050405020304" pitchFamily="18" charset="0"/>
            </a:endParaRPr>
          </a:p>
        </p:txBody>
      </p:sp>
      <p:sp>
        <p:nvSpPr>
          <p:cNvPr id="18" name="Title 1"/>
          <p:cNvSpPr txBox="1">
            <a:spLocks/>
          </p:cNvSpPr>
          <p:nvPr/>
        </p:nvSpPr>
        <p:spPr>
          <a:xfrm>
            <a:off x="474824" y="5845203"/>
            <a:ext cx="3609496" cy="49021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1700" b="1" dirty="0" smtClean="0">
                <a:solidFill>
                  <a:srgbClr val="FF0000"/>
                </a:solidFill>
                <a:latin typeface="Times New Roman" panose="02020603050405020304" pitchFamily="18" charset="0"/>
                <a:cs typeface="Times New Roman" panose="02020603050405020304" pitchFamily="18" charset="0"/>
              </a:rPr>
              <a:t>A lot of other marketing campaigns</a:t>
            </a:r>
            <a:endParaRPr lang="de-DE" sz="1700" b="1" kern="0" dirty="0">
              <a:solidFill>
                <a:srgbClr val="FF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4"/>
          <a:stretch>
            <a:fillRect/>
          </a:stretch>
        </p:blipFill>
        <p:spPr>
          <a:xfrm>
            <a:off x="5571743" y="3764613"/>
            <a:ext cx="1508001" cy="2216942"/>
          </a:xfrm>
          <a:prstGeom prst="rect">
            <a:avLst/>
          </a:prstGeom>
        </p:spPr>
      </p:pic>
      <p:pic>
        <p:nvPicPr>
          <p:cNvPr id="9" name="Picture 8"/>
          <p:cNvPicPr>
            <a:picLocks noChangeAspect="1"/>
          </p:cNvPicPr>
          <p:nvPr/>
        </p:nvPicPr>
        <p:blipFill>
          <a:blip r:embed="rId5"/>
          <a:stretch>
            <a:fillRect/>
          </a:stretch>
        </p:blipFill>
        <p:spPr>
          <a:xfrm>
            <a:off x="6949390" y="3378583"/>
            <a:ext cx="1237967" cy="977622"/>
          </a:xfrm>
          <a:prstGeom prst="rect">
            <a:avLst/>
          </a:prstGeom>
        </p:spPr>
      </p:pic>
      <p:pic>
        <p:nvPicPr>
          <p:cNvPr id="19" name="Picture 18"/>
          <p:cNvPicPr>
            <a:picLocks noChangeAspect="1"/>
          </p:cNvPicPr>
          <p:nvPr/>
        </p:nvPicPr>
        <p:blipFill>
          <a:blip r:embed="rId6"/>
          <a:stretch>
            <a:fillRect/>
          </a:stretch>
        </p:blipFill>
        <p:spPr>
          <a:xfrm>
            <a:off x="7079744" y="4340395"/>
            <a:ext cx="1707851" cy="1053274"/>
          </a:xfrm>
          <a:prstGeom prst="rect">
            <a:avLst/>
          </a:prstGeom>
        </p:spPr>
      </p:pic>
      <p:pic>
        <p:nvPicPr>
          <p:cNvPr id="20" name="Picture 19"/>
          <p:cNvPicPr>
            <a:picLocks noChangeAspect="1"/>
          </p:cNvPicPr>
          <p:nvPr/>
        </p:nvPicPr>
        <p:blipFill>
          <a:blip r:embed="rId7"/>
          <a:stretch>
            <a:fillRect/>
          </a:stretch>
        </p:blipFill>
        <p:spPr>
          <a:xfrm>
            <a:off x="7079744" y="5443234"/>
            <a:ext cx="1591331" cy="1052434"/>
          </a:xfrm>
          <a:prstGeom prst="rect">
            <a:avLst/>
          </a:prstGeom>
        </p:spPr>
      </p:pic>
      <p:sp>
        <p:nvSpPr>
          <p:cNvPr id="21" name="Title 1"/>
          <p:cNvSpPr txBox="1">
            <a:spLocks/>
          </p:cNvSpPr>
          <p:nvPr/>
        </p:nvSpPr>
        <p:spPr>
          <a:xfrm>
            <a:off x="8724418" y="3377184"/>
            <a:ext cx="2853592" cy="49021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1700" b="1" dirty="0" smtClean="0">
                <a:solidFill>
                  <a:srgbClr val="FF0000"/>
                </a:solidFill>
                <a:latin typeface="Times New Roman" panose="02020603050405020304" pitchFamily="18" charset="0"/>
                <a:cs typeface="Times New Roman" panose="02020603050405020304" pitchFamily="18" charset="0"/>
              </a:rPr>
              <a:t>We have groups NOW</a:t>
            </a:r>
            <a:endParaRPr lang="de-DE" sz="1700" b="1" kern="0" dirty="0">
              <a:solidFill>
                <a:srgbClr val="FF0000"/>
              </a:solidFill>
              <a:latin typeface="Times New Roman" panose="02020603050405020304" pitchFamily="18" charset="0"/>
              <a:cs typeface="Times New Roman" panose="02020603050405020304" pitchFamily="18" charset="0"/>
            </a:endParaRPr>
          </a:p>
        </p:txBody>
      </p:sp>
      <p:sp>
        <p:nvSpPr>
          <p:cNvPr id="22" name="Title 1"/>
          <p:cNvSpPr txBox="1">
            <a:spLocks/>
          </p:cNvSpPr>
          <p:nvPr/>
        </p:nvSpPr>
        <p:spPr>
          <a:xfrm>
            <a:off x="8954739" y="3829914"/>
            <a:ext cx="2853592" cy="49021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1700" b="1" dirty="0" smtClean="0">
                <a:solidFill>
                  <a:srgbClr val="FF0000"/>
                </a:solidFill>
                <a:latin typeface="Times New Roman" panose="02020603050405020304" pitchFamily="18" charset="0"/>
                <a:cs typeface="Times New Roman" panose="02020603050405020304" pitchFamily="18" charset="0"/>
              </a:rPr>
              <a:t>Personalized Marketing</a:t>
            </a:r>
            <a:endParaRPr lang="de-DE" sz="1700" b="1" kern="0" dirty="0">
              <a:solidFill>
                <a:srgbClr val="FF0000"/>
              </a:solidFill>
              <a:latin typeface="Times New Roman" panose="02020603050405020304" pitchFamily="18" charset="0"/>
              <a:cs typeface="Times New Roman" panose="02020603050405020304" pitchFamily="18" charset="0"/>
            </a:endParaRPr>
          </a:p>
        </p:txBody>
      </p:sp>
      <p:sp>
        <p:nvSpPr>
          <p:cNvPr id="23" name="Title 1"/>
          <p:cNvSpPr txBox="1">
            <a:spLocks/>
          </p:cNvSpPr>
          <p:nvPr/>
        </p:nvSpPr>
        <p:spPr>
          <a:xfrm>
            <a:off x="8967366" y="4325342"/>
            <a:ext cx="2853592" cy="49021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1700" b="1" dirty="0" smtClean="0">
                <a:solidFill>
                  <a:srgbClr val="FF0000"/>
                </a:solidFill>
                <a:latin typeface="Times New Roman" panose="02020603050405020304" pitchFamily="18" charset="0"/>
                <a:cs typeface="Times New Roman" panose="02020603050405020304" pitchFamily="18" charset="0"/>
              </a:rPr>
              <a:t>Easy to Engage</a:t>
            </a:r>
            <a:endParaRPr lang="de-DE" sz="1700" b="1" kern="0" dirty="0">
              <a:solidFill>
                <a:srgbClr val="FF0000"/>
              </a:solidFill>
              <a:latin typeface="Times New Roman" panose="02020603050405020304" pitchFamily="18" charset="0"/>
              <a:cs typeface="Times New Roman" panose="02020603050405020304" pitchFamily="18" charset="0"/>
            </a:endParaRPr>
          </a:p>
        </p:txBody>
      </p:sp>
      <p:sp>
        <p:nvSpPr>
          <p:cNvPr id="24" name="Title 1"/>
          <p:cNvSpPr txBox="1">
            <a:spLocks/>
          </p:cNvSpPr>
          <p:nvPr/>
        </p:nvSpPr>
        <p:spPr>
          <a:xfrm>
            <a:off x="8967366" y="4863157"/>
            <a:ext cx="2853592" cy="49021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1700" b="1" dirty="0" smtClean="0">
                <a:solidFill>
                  <a:srgbClr val="FF0000"/>
                </a:solidFill>
                <a:latin typeface="Times New Roman" panose="02020603050405020304" pitchFamily="18" charset="0"/>
                <a:cs typeface="Times New Roman" panose="02020603050405020304" pitchFamily="18" charset="0"/>
              </a:rPr>
              <a:t>Increase ROI</a:t>
            </a:r>
            <a:endParaRPr lang="de-DE" sz="1700" b="1" kern="0" dirty="0">
              <a:solidFill>
                <a:srgbClr val="FF0000"/>
              </a:solidFill>
              <a:latin typeface="Times New Roman" panose="02020603050405020304" pitchFamily="18" charset="0"/>
              <a:cs typeface="Times New Roman" panose="02020603050405020304" pitchFamily="18" charset="0"/>
            </a:endParaRPr>
          </a:p>
        </p:txBody>
      </p:sp>
      <p:sp>
        <p:nvSpPr>
          <p:cNvPr id="25" name="Title 1"/>
          <p:cNvSpPr txBox="1">
            <a:spLocks/>
          </p:cNvSpPr>
          <p:nvPr/>
        </p:nvSpPr>
        <p:spPr>
          <a:xfrm>
            <a:off x="8867450" y="5400972"/>
            <a:ext cx="2853592" cy="49021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1700" b="1" dirty="0" smtClean="0">
                <a:solidFill>
                  <a:srgbClr val="FF0000"/>
                </a:solidFill>
                <a:latin typeface="Times New Roman" panose="02020603050405020304" pitchFamily="18" charset="0"/>
                <a:cs typeface="Times New Roman" panose="02020603050405020304" pitchFamily="18" charset="0"/>
              </a:rPr>
              <a:t>Save TIME and RESOURCES</a:t>
            </a:r>
            <a:endParaRPr lang="de-DE" sz="1700" b="1" kern="0" dirty="0">
              <a:solidFill>
                <a:srgbClr val="FF0000"/>
              </a:solidFill>
              <a:latin typeface="Times New Roman" panose="02020603050405020304" pitchFamily="18" charset="0"/>
              <a:cs typeface="Times New Roman" panose="02020603050405020304" pitchFamily="18" charset="0"/>
            </a:endParaRPr>
          </a:p>
        </p:txBody>
      </p:sp>
      <p:sp>
        <p:nvSpPr>
          <p:cNvPr id="26" name="Title 1"/>
          <p:cNvSpPr txBox="1">
            <a:spLocks/>
          </p:cNvSpPr>
          <p:nvPr/>
        </p:nvSpPr>
        <p:spPr>
          <a:xfrm>
            <a:off x="8824058" y="5887993"/>
            <a:ext cx="2853592" cy="49021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1700" b="1" dirty="0" smtClean="0">
                <a:solidFill>
                  <a:srgbClr val="FF0000"/>
                </a:solidFill>
                <a:latin typeface="Times New Roman" panose="02020603050405020304" pitchFamily="18" charset="0"/>
                <a:cs typeface="Times New Roman" panose="02020603050405020304" pitchFamily="18" charset="0"/>
              </a:rPr>
              <a:t>Better Strategies</a:t>
            </a:r>
            <a:endParaRPr lang="de-DE" sz="1700" b="1" kern="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675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left)">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left)">
                                      <p:cBhvr>
                                        <p:cTn id="73" dur="500"/>
                                        <p:tgtEl>
                                          <p:spTgt spid="2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wipe(left)">
                                      <p:cBhvr>
                                        <p:cTn id="78" dur="500"/>
                                        <p:tgtEl>
                                          <p:spTgt spid="2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wipe(left)">
                                      <p:cBhvr>
                                        <p:cTn id="8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5" grpId="0"/>
      <p:bldP spid="17" grpId="0"/>
      <p:bldP spid="18" grpId="0"/>
      <p:bldP spid="21" grpId="0"/>
      <p:bldP spid="22" grpId="0"/>
      <p:bldP spid="23" grpId="0"/>
      <p:bldP spid="24" grpId="0"/>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H="1">
            <a:off x="11470386" y="1112756"/>
            <a:ext cx="75438" cy="735974"/>
          </a:xfrm>
        </p:spPr>
        <p:txBody>
          <a:bodyPr>
            <a:normAutofit/>
          </a:bodyPr>
          <a:lstStyle/>
          <a:p>
            <a:pPr algn="just">
              <a:lnSpc>
                <a:spcPct val="150000"/>
              </a:lnSpc>
            </a:pPr>
            <a:endParaRPr lang="de-DE" sz="100" kern="0" dirty="0">
              <a:solidFill>
                <a:srgbClr val="00B05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938961" y="30761"/>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11677650" y="6301525"/>
            <a:ext cx="286616" cy="365125"/>
          </a:xfrm>
        </p:spPr>
        <p:txBody>
          <a:bodyPr/>
          <a:lstStyle/>
          <a:p>
            <a:fld id="{1A791804-FCC1-42DE-84BE-371365D4A817}" type="slidenum">
              <a:rPr lang="en-US" sz="1800" b="1" smtClean="0">
                <a:solidFill>
                  <a:schemeClr val="tx1"/>
                </a:solidFill>
              </a:rPr>
              <a:t>6</a:t>
            </a:fld>
            <a:endParaRPr lang="en-US" sz="1800" b="1" dirty="0">
              <a:solidFill>
                <a:schemeClr val="tx1"/>
              </a:solidFill>
            </a:endParaRPr>
          </a:p>
        </p:txBody>
      </p:sp>
      <p:sp>
        <p:nvSpPr>
          <p:cNvPr id="16" name="Title 1"/>
          <p:cNvSpPr txBox="1">
            <a:spLocks/>
          </p:cNvSpPr>
          <p:nvPr/>
        </p:nvSpPr>
        <p:spPr>
          <a:xfrm>
            <a:off x="877030" y="228057"/>
            <a:ext cx="4694713" cy="567123"/>
          </a:xfrm>
          <a:prstGeom prst="rect">
            <a:avLst/>
          </a:prstGeom>
          <a:solidFill>
            <a:schemeClr val="bg1"/>
          </a:solidFill>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smtClean="0">
                <a:latin typeface="Times New Roman" panose="02020603050405020304" pitchFamily="18" charset="0"/>
                <a:cs typeface="Times New Roman" panose="02020603050405020304" pitchFamily="18" charset="0"/>
              </a:rPr>
              <a:t>Customer Segmentation</a:t>
            </a:r>
            <a:endParaRPr lang="en-US" sz="3600" b="1" dirty="0">
              <a:latin typeface="Times New Roman" panose="02020603050405020304" pitchFamily="18" charset="0"/>
              <a:cs typeface="Times New Roman" panose="02020603050405020304" pitchFamily="18" charset="0"/>
            </a:endParaRPr>
          </a:p>
        </p:txBody>
      </p:sp>
      <p:sp>
        <p:nvSpPr>
          <p:cNvPr id="8" name="Title 1"/>
          <p:cNvSpPr txBox="1">
            <a:spLocks/>
          </p:cNvSpPr>
          <p:nvPr/>
        </p:nvSpPr>
        <p:spPr>
          <a:xfrm>
            <a:off x="691262" y="1020995"/>
            <a:ext cx="11165300" cy="54175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fontAlgn="base">
              <a:lnSpc>
                <a:spcPct val="200000"/>
              </a:lnSpc>
            </a:pPr>
            <a:r>
              <a:rPr lang="en-US" sz="2200" dirty="0">
                <a:solidFill>
                  <a:srgbClr val="0070C0"/>
                </a:solidFill>
                <a:latin typeface="Times New Roman" panose="02020603050405020304" pitchFamily="18" charset="0"/>
                <a:cs typeface="Times New Roman" panose="02020603050405020304" pitchFamily="18" charset="0"/>
              </a:rPr>
              <a:t>Demographic Segmentation (Age, gender, income, education, and marital status etc.)</a:t>
            </a:r>
          </a:p>
          <a:p>
            <a:pPr algn="just" fontAlgn="base">
              <a:lnSpc>
                <a:spcPct val="200000"/>
              </a:lnSpc>
            </a:pPr>
            <a:r>
              <a:rPr lang="en-US" sz="2200" dirty="0">
                <a:solidFill>
                  <a:schemeClr val="bg2">
                    <a:lumMod val="10000"/>
                  </a:schemeClr>
                </a:solidFill>
                <a:latin typeface="Times New Roman" panose="02020603050405020304" pitchFamily="18" charset="0"/>
                <a:cs typeface="Times New Roman" panose="02020603050405020304" pitchFamily="18" charset="0"/>
              </a:rPr>
              <a:t>Geographic Segmentation (Country, state, city, and town)</a:t>
            </a:r>
          </a:p>
          <a:p>
            <a:pPr algn="just" fontAlgn="base">
              <a:lnSpc>
                <a:spcPct val="200000"/>
              </a:lnSpc>
            </a:pPr>
            <a:r>
              <a:rPr lang="en-US" sz="2200" dirty="0">
                <a:solidFill>
                  <a:srgbClr val="C00000"/>
                </a:solidFill>
                <a:latin typeface="Times New Roman" panose="02020603050405020304" pitchFamily="18" charset="0"/>
                <a:cs typeface="Times New Roman" panose="02020603050405020304" pitchFamily="18" charset="0"/>
              </a:rPr>
              <a:t>Psychographic Segmentation (Personality, attitude, values, and interests)</a:t>
            </a:r>
          </a:p>
          <a:p>
            <a:pPr algn="just" fontAlgn="base">
              <a:lnSpc>
                <a:spcPct val="200000"/>
              </a:lnSpc>
            </a:pPr>
            <a:r>
              <a:rPr lang="en-US" sz="2200" dirty="0">
                <a:solidFill>
                  <a:srgbClr val="00B050"/>
                </a:solidFill>
                <a:latin typeface="Times New Roman" panose="02020603050405020304" pitchFamily="18" charset="0"/>
                <a:cs typeface="Times New Roman" panose="02020603050405020304" pitchFamily="18" charset="0"/>
              </a:rPr>
              <a:t>Technographic Segmentation (Mobile-use, desktop use, apps, and software)</a:t>
            </a:r>
          </a:p>
          <a:p>
            <a:pPr algn="just" fontAlgn="base">
              <a:lnSpc>
                <a:spcPct val="200000"/>
              </a:lnSpc>
            </a:pPr>
            <a:r>
              <a:rPr lang="en-US" sz="2200" dirty="0">
                <a:solidFill>
                  <a:schemeClr val="accent4">
                    <a:lumMod val="75000"/>
                  </a:schemeClr>
                </a:solidFill>
                <a:latin typeface="Times New Roman" panose="02020603050405020304" pitchFamily="18" charset="0"/>
                <a:cs typeface="Times New Roman" panose="02020603050405020304" pitchFamily="18" charset="0"/>
              </a:rPr>
              <a:t>Behavioral Segmentation (Tendencies and frequent actions, feature or product use, and habits)</a:t>
            </a:r>
          </a:p>
          <a:p>
            <a:pPr algn="just" fontAlgn="base">
              <a:lnSpc>
                <a:spcPct val="200000"/>
              </a:lnSpc>
            </a:pPr>
            <a:r>
              <a:rPr lang="en-US" sz="2200" dirty="0">
                <a:solidFill>
                  <a:srgbClr val="FF0000"/>
                </a:solidFill>
                <a:latin typeface="Times New Roman" panose="02020603050405020304" pitchFamily="18" charset="0"/>
                <a:cs typeface="Times New Roman" panose="02020603050405020304" pitchFamily="18" charset="0"/>
              </a:rPr>
              <a:t>Needs-based </a:t>
            </a:r>
            <a:r>
              <a:rPr lang="en-US" sz="2200" dirty="0" smtClean="0">
                <a:solidFill>
                  <a:srgbClr val="FF0000"/>
                </a:solidFill>
                <a:latin typeface="Times New Roman" panose="02020603050405020304" pitchFamily="18" charset="0"/>
                <a:cs typeface="Times New Roman" panose="02020603050405020304" pitchFamily="18" charset="0"/>
              </a:rPr>
              <a:t>(</a:t>
            </a:r>
            <a:r>
              <a:rPr lang="en-US" sz="2200" dirty="0">
                <a:solidFill>
                  <a:srgbClr val="FF0000"/>
                </a:solidFill>
                <a:latin typeface="Times New Roman" panose="02020603050405020304" pitchFamily="18" charset="0"/>
                <a:cs typeface="Times New Roman" panose="02020603050405020304" pitchFamily="18" charset="0"/>
              </a:rPr>
              <a:t>Product or service must-haves and needs of specific customer groups)</a:t>
            </a:r>
          </a:p>
          <a:p>
            <a:pPr algn="just" fontAlgn="base">
              <a:lnSpc>
                <a:spcPct val="200000"/>
              </a:lnSpc>
            </a:pPr>
            <a:r>
              <a:rPr lang="en-US" sz="2200" dirty="0">
                <a:solidFill>
                  <a:schemeClr val="accent2">
                    <a:lumMod val="50000"/>
                  </a:schemeClr>
                </a:solidFill>
                <a:latin typeface="Times New Roman" panose="02020603050405020304" pitchFamily="18" charset="0"/>
                <a:cs typeface="Times New Roman" panose="02020603050405020304" pitchFamily="18" charset="0"/>
              </a:rPr>
              <a:t>Value-based Segmentation (Economic value of specific customer groups for the business</a:t>
            </a:r>
            <a:r>
              <a:rPr lang="en-US" sz="2200" dirty="0" smtClean="0">
                <a:solidFill>
                  <a:schemeClr val="accent2">
                    <a:lumMod val="50000"/>
                  </a:schemeClr>
                </a:solidFill>
                <a:latin typeface="Times New Roman" panose="02020603050405020304" pitchFamily="18" charset="0"/>
                <a:cs typeface="Times New Roman" panose="02020603050405020304" pitchFamily="18" charset="0"/>
              </a:rPr>
              <a:t>)</a:t>
            </a:r>
          </a:p>
          <a:p>
            <a:pPr algn="just" fontAlgn="base">
              <a:lnSpc>
                <a:spcPct val="200000"/>
              </a:lnSpc>
            </a:pPr>
            <a:r>
              <a:rPr lang="en-US" sz="2200" dirty="0" smtClean="0">
                <a:solidFill>
                  <a:schemeClr val="accent2">
                    <a:lumMod val="50000"/>
                  </a:schemeClr>
                </a:solidFill>
                <a:latin typeface="Times New Roman" panose="02020603050405020304" pitchFamily="18" charset="0"/>
                <a:cs typeface="Times New Roman" panose="02020603050405020304" pitchFamily="18" charset="0"/>
              </a:rPr>
              <a:t>Examples</a:t>
            </a:r>
            <a:endParaRPr lang="en-US" sz="2200" dirty="0">
              <a:solidFill>
                <a:schemeClr val="accent2">
                  <a:lumMod val="50000"/>
                </a:schemeClr>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3"/>
          <a:stretch>
            <a:fillRect/>
          </a:stretch>
        </p:blipFill>
        <p:spPr>
          <a:xfrm>
            <a:off x="401107" y="1211896"/>
            <a:ext cx="364901" cy="347662"/>
          </a:xfrm>
          <a:prstGeom prst="rect">
            <a:avLst/>
          </a:prstGeom>
        </p:spPr>
      </p:pic>
      <p:pic>
        <p:nvPicPr>
          <p:cNvPr id="11" name="Picture 10"/>
          <p:cNvPicPr>
            <a:picLocks noChangeAspect="1"/>
          </p:cNvPicPr>
          <p:nvPr/>
        </p:nvPicPr>
        <p:blipFill>
          <a:blip r:embed="rId3"/>
          <a:stretch>
            <a:fillRect/>
          </a:stretch>
        </p:blipFill>
        <p:spPr>
          <a:xfrm>
            <a:off x="401107" y="1937320"/>
            <a:ext cx="364901" cy="347662"/>
          </a:xfrm>
          <a:prstGeom prst="rect">
            <a:avLst/>
          </a:prstGeom>
        </p:spPr>
      </p:pic>
      <p:pic>
        <p:nvPicPr>
          <p:cNvPr id="12" name="Picture 11"/>
          <p:cNvPicPr>
            <a:picLocks noChangeAspect="1"/>
          </p:cNvPicPr>
          <p:nvPr/>
        </p:nvPicPr>
        <p:blipFill>
          <a:blip r:embed="rId3"/>
          <a:stretch>
            <a:fillRect/>
          </a:stretch>
        </p:blipFill>
        <p:spPr>
          <a:xfrm>
            <a:off x="401107" y="2622801"/>
            <a:ext cx="364901" cy="347662"/>
          </a:xfrm>
          <a:prstGeom prst="rect">
            <a:avLst/>
          </a:prstGeom>
        </p:spPr>
      </p:pic>
      <p:pic>
        <p:nvPicPr>
          <p:cNvPr id="13" name="Picture 12"/>
          <p:cNvPicPr>
            <a:picLocks noChangeAspect="1"/>
          </p:cNvPicPr>
          <p:nvPr/>
        </p:nvPicPr>
        <p:blipFill>
          <a:blip r:embed="rId3"/>
          <a:stretch>
            <a:fillRect/>
          </a:stretch>
        </p:blipFill>
        <p:spPr>
          <a:xfrm>
            <a:off x="401107" y="3275216"/>
            <a:ext cx="364901" cy="347662"/>
          </a:xfrm>
          <a:prstGeom prst="rect">
            <a:avLst/>
          </a:prstGeom>
        </p:spPr>
      </p:pic>
      <p:pic>
        <p:nvPicPr>
          <p:cNvPr id="14" name="Picture 13"/>
          <p:cNvPicPr>
            <a:picLocks noChangeAspect="1"/>
          </p:cNvPicPr>
          <p:nvPr/>
        </p:nvPicPr>
        <p:blipFill>
          <a:blip r:embed="rId3"/>
          <a:stretch>
            <a:fillRect/>
          </a:stretch>
        </p:blipFill>
        <p:spPr>
          <a:xfrm>
            <a:off x="401107" y="3927631"/>
            <a:ext cx="364901" cy="347662"/>
          </a:xfrm>
          <a:prstGeom prst="rect">
            <a:avLst/>
          </a:prstGeom>
        </p:spPr>
      </p:pic>
      <p:pic>
        <p:nvPicPr>
          <p:cNvPr id="15" name="Picture 14"/>
          <p:cNvPicPr>
            <a:picLocks noChangeAspect="1"/>
          </p:cNvPicPr>
          <p:nvPr/>
        </p:nvPicPr>
        <p:blipFill>
          <a:blip r:embed="rId3"/>
          <a:stretch>
            <a:fillRect/>
          </a:stretch>
        </p:blipFill>
        <p:spPr>
          <a:xfrm>
            <a:off x="401107" y="4564363"/>
            <a:ext cx="364901" cy="347662"/>
          </a:xfrm>
          <a:prstGeom prst="rect">
            <a:avLst/>
          </a:prstGeom>
        </p:spPr>
      </p:pic>
      <p:pic>
        <p:nvPicPr>
          <p:cNvPr id="17" name="Picture 16"/>
          <p:cNvPicPr>
            <a:picLocks noChangeAspect="1"/>
          </p:cNvPicPr>
          <p:nvPr/>
        </p:nvPicPr>
        <p:blipFill>
          <a:blip r:embed="rId3"/>
          <a:stretch>
            <a:fillRect/>
          </a:stretch>
        </p:blipFill>
        <p:spPr>
          <a:xfrm>
            <a:off x="401107" y="5257106"/>
            <a:ext cx="364901" cy="347662"/>
          </a:xfrm>
          <a:prstGeom prst="rect">
            <a:avLst/>
          </a:prstGeom>
        </p:spPr>
      </p:pic>
      <p:pic>
        <p:nvPicPr>
          <p:cNvPr id="18" name="Picture 17"/>
          <p:cNvPicPr>
            <a:picLocks noChangeAspect="1"/>
          </p:cNvPicPr>
          <p:nvPr/>
        </p:nvPicPr>
        <p:blipFill>
          <a:blip r:embed="rId3"/>
          <a:stretch>
            <a:fillRect/>
          </a:stretch>
        </p:blipFill>
        <p:spPr>
          <a:xfrm>
            <a:off x="401107" y="5902259"/>
            <a:ext cx="364901" cy="347662"/>
          </a:xfrm>
          <a:prstGeom prst="rect">
            <a:avLst/>
          </a:prstGeom>
        </p:spPr>
      </p:pic>
      <p:pic>
        <p:nvPicPr>
          <p:cNvPr id="8194" name="Picture 2" descr="Avocode customer segmentation by 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28" y="1157987"/>
            <a:ext cx="10878684" cy="514353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Moosend weather-based segment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528" y="1157986"/>
            <a:ext cx="10878684" cy="514353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63528" y="1133949"/>
            <a:ext cx="10961106" cy="5304569"/>
            <a:chOff x="463528" y="1133949"/>
            <a:chExt cx="10961106" cy="5304569"/>
          </a:xfrm>
        </p:grpSpPr>
        <p:pic>
          <p:nvPicPr>
            <p:cNvPr id="8198" name="Picture 6" descr="Home Chef segmentation by profes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528" y="1157986"/>
              <a:ext cx="3599561" cy="528053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ome Chef segmentation by profes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3090" y="1133949"/>
              <a:ext cx="3761984" cy="528053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ome Chef segmentation by profes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5073" y="1133949"/>
              <a:ext cx="3599561" cy="5280532"/>
            </a:xfrm>
            <a:prstGeom prst="rect">
              <a:avLst/>
            </a:prstGeom>
            <a:noFill/>
            <a:extLst>
              <a:ext uri="{909E8E84-426E-40DD-AFC4-6F175D3DCCD1}">
                <a14:hiddenFill xmlns:a14="http://schemas.microsoft.com/office/drawing/2010/main">
                  <a:solidFill>
                    <a:srgbClr val="FFFFFF"/>
                  </a:solidFill>
                </a14:hiddenFill>
              </a:ext>
            </a:extLst>
          </p:spPr>
        </p:pic>
      </p:grpSp>
      <p:pic>
        <p:nvPicPr>
          <p:cNvPr id="8200" name="Picture 8" descr="H&amp;M segment based on birthday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206" y="1139648"/>
            <a:ext cx="11113618" cy="529886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48716" y="1133948"/>
            <a:ext cx="11210995" cy="5292551"/>
            <a:chOff x="448716" y="1133948"/>
            <a:chExt cx="11210995" cy="5292551"/>
          </a:xfrm>
        </p:grpSpPr>
        <p:pic>
          <p:nvPicPr>
            <p:cNvPr id="8202" name="Picture 10" descr="Argos income customer seg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716" y="1133948"/>
              <a:ext cx="5635091" cy="52805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Argos income customer seg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4620" y="1145966"/>
              <a:ext cx="5635091" cy="52805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430776" y="1112755"/>
            <a:ext cx="11246874" cy="5325762"/>
            <a:chOff x="430776" y="1112755"/>
            <a:chExt cx="11246874" cy="5325762"/>
          </a:xfrm>
        </p:grpSpPr>
        <p:pic>
          <p:nvPicPr>
            <p:cNvPr id="8204" name="Picture 12" descr="PopInABox segmentation of idle customers exampl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776" y="1112755"/>
              <a:ext cx="5593843" cy="531374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PopInABox segmentation of idle customers exampl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77431" y="1124774"/>
              <a:ext cx="5700219" cy="53137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580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8194"/>
                                        </p:tgtEl>
                                        <p:attrNameLst>
                                          <p:attrName>style.visibility</p:attrName>
                                        </p:attrNameLst>
                                      </p:cBhvr>
                                      <p:to>
                                        <p:strVal val="visible"/>
                                      </p:to>
                                    </p:set>
                                    <p:anim calcmode="lin" valueType="num">
                                      <p:cBhvr>
                                        <p:cTn id="39" dur="1000" fill="hold"/>
                                        <p:tgtEl>
                                          <p:spTgt spid="8194"/>
                                        </p:tgtEl>
                                        <p:attrNameLst>
                                          <p:attrName>ppt_w</p:attrName>
                                        </p:attrNameLst>
                                      </p:cBhvr>
                                      <p:tavLst>
                                        <p:tav tm="0">
                                          <p:val>
                                            <p:fltVal val="0"/>
                                          </p:val>
                                        </p:tav>
                                        <p:tav tm="100000">
                                          <p:val>
                                            <p:strVal val="#ppt_w"/>
                                          </p:val>
                                        </p:tav>
                                      </p:tavLst>
                                    </p:anim>
                                    <p:anim calcmode="lin" valueType="num">
                                      <p:cBhvr>
                                        <p:cTn id="40" dur="1000" fill="hold"/>
                                        <p:tgtEl>
                                          <p:spTgt spid="8194"/>
                                        </p:tgtEl>
                                        <p:attrNameLst>
                                          <p:attrName>ppt_h</p:attrName>
                                        </p:attrNameLst>
                                      </p:cBhvr>
                                      <p:tavLst>
                                        <p:tav tm="0">
                                          <p:val>
                                            <p:fltVal val="0"/>
                                          </p:val>
                                        </p:tav>
                                        <p:tav tm="100000">
                                          <p:val>
                                            <p:strVal val="#ppt_h"/>
                                          </p:val>
                                        </p:tav>
                                      </p:tavLst>
                                    </p:anim>
                                    <p:anim calcmode="lin" valueType="num">
                                      <p:cBhvr>
                                        <p:cTn id="41" dur="1000" fill="hold"/>
                                        <p:tgtEl>
                                          <p:spTgt spid="8194"/>
                                        </p:tgtEl>
                                        <p:attrNameLst>
                                          <p:attrName>style.rotation</p:attrName>
                                        </p:attrNameLst>
                                      </p:cBhvr>
                                      <p:tavLst>
                                        <p:tav tm="0">
                                          <p:val>
                                            <p:fltVal val="90"/>
                                          </p:val>
                                        </p:tav>
                                        <p:tav tm="100000">
                                          <p:val>
                                            <p:fltVal val="0"/>
                                          </p:val>
                                        </p:tav>
                                      </p:tavLst>
                                    </p:anim>
                                    <p:animEffect transition="in" filter="fade">
                                      <p:cBhvr>
                                        <p:cTn id="42" dur="1000"/>
                                        <p:tgtEl>
                                          <p:spTgt spid="8194"/>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8196"/>
                                        </p:tgtEl>
                                        <p:attrNameLst>
                                          <p:attrName>style.visibility</p:attrName>
                                        </p:attrNameLst>
                                      </p:cBhvr>
                                      <p:to>
                                        <p:strVal val="visible"/>
                                      </p:to>
                                    </p:set>
                                    <p:anim calcmode="lin" valueType="num">
                                      <p:cBhvr>
                                        <p:cTn id="47" dur="1000" fill="hold"/>
                                        <p:tgtEl>
                                          <p:spTgt spid="8196"/>
                                        </p:tgtEl>
                                        <p:attrNameLst>
                                          <p:attrName>ppt_w</p:attrName>
                                        </p:attrNameLst>
                                      </p:cBhvr>
                                      <p:tavLst>
                                        <p:tav tm="0">
                                          <p:val>
                                            <p:fltVal val="0"/>
                                          </p:val>
                                        </p:tav>
                                        <p:tav tm="100000">
                                          <p:val>
                                            <p:strVal val="#ppt_w"/>
                                          </p:val>
                                        </p:tav>
                                      </p:tavLst>
                                    </p:anim>
                                    <p:anim calcmode="lin" valueType="num">
                                      <p:cBhvr>
                                        <p:cTn id="48" dur="1000" fill="hold"/>
                                        <p:tgtEl>
                                          <p:spTgt spid="8196"/>
                                        </p:tgtEl>
                                        <p:attrNameLst>
                                          <p:attrName>ppt_h</p:attrName>
                                        </p:attrNameLst>
                                      </p:cBhvr>
                                      <p:tavLst>
                                        <p:tav tm="0">
                                          <p:val>
                                            <p:fltVal val="0"/>
                                          </p:val>
                                        </p:tav>
                                        <p:tav tm="100000">
                                          <p:val>
                                            <p:strVal val="#ppt_h"/>
                                          </p:val>
                                        </p:tav>
                                      </p:tavLst>
                                    </p:anim>
                                    <p:anim calcmode="lin" valueType="num">
                                      <p:cBhvr>
                                        <p:cTn id="49" dur="1000" fill="hold"/>
                                        <p:tgtEl>
                                          <p:spTgt spid="8196"/>
                                        </p:tgtEl>
                                        <p:attrNameLst>
                                          <p:attrName>style.rotation</p:attrName>
                                        </p:attrNameLst>
                                      </p:cBhvr>
                                      <p:tavLst>
                                        <p:tav tm="0">
                                          <p:val>
                                            <p:fltVal val="90"/>
                                          </p:val>
                                        </p:tav>
                                        <p:tav tm="100000">
                                          <p:val>
                                            <p:fltVal val="0"/>
                                          </p:val>
                                        </p:tav>
                                      </p:tavLst>
                                    </p:anim>
                                    <p:animEffect transition="in" filter="fade">
                                      <p:cBhvr>
                                        <p:cTn id="50" dur="1000"/>
                                        <p:tgtEl>
                                          <p:spTgt spid="8196"/>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1000" fill="hold"/>
                                        <p:tgtEl>
                                          <p:spTgt spid="5"/>
                                        </p:tgtEl>
                                        <p:attrNameLst>
                                          <p:attrName>ppt_w</p:attrName>
                                        </p:attrNameLst>
                                      </p:cBhvr>
                                      <p:tavLst>
                                        <p:tav tm="0">
                                          <p:val>
                                            <p:fltVal val="0"/>
                                          </p:val>
                                        </p:tav>
                                        <p:tav tm="100000">
                                          <p:val>
                                            <p:strVal val="#ppt_w"/>
                                          </p:val>
                                        </p:tav>
                                      </p:tavLst>
                                    </p:anim>
                                    <p:anim calcmode="lin" valueType="num">
                                      <p:cBhvr>
                                        <p:cTn id="56" dur="1000" fill="hold"/>
                                        <p:tgtEl>
                                          <p:spTgt spid="5"/>
                                        </p:tgtEl>
                                        <p:attrNameLst>
                                          <p:attrName>ppt_h</p:attrName>
                                        </p:attrNameLst>
                                      </p:cBhvr>
                                      <p:tavLst>
                                        <p:tav tm="0">
                                          <p:val>
                                            <p:fltVal val="0"/>
                                          </p:val>
                                        </p:tav>
                                        <p:tav tm="100000">
                                          <p:val>
                                            <p:strVal val="#ppt_h"/>
                                          </p:val>
                                        </p:tav>
                                      </p:tavLst>
                                    </p:anim>
                                    <p:anim calcmode="lin" valueType="num">
                                      <p:cBhvr>
                                        <p:cTn id="57" dur="1000" fill="hold"/>
                                        <p:tgtEl>
                                          <p:spTgt spid="5"/>
                                        </p:tgtEl>
                                        <p:attrNameLst>
                                          <p:attrName>style.rotation</p:attrName>
                                        </p:attrNameLst>
                                      </p:cBhvr>
                                      <p:tavLst>
                                        <p:tav tm="0">
                                          <p:val>
                                            <p:fltVal val="90"/>
                                          </p:val>
                                        </p:tav>
                                        <p:tav tm="100000">
                                          <p:val>
                                            <p:fltVal val="0"/>
                                          </p:val>
                                        </p:tav>
                                      </p:tavLst>
                                    </p:anim>
                                    <p:animEffect transition="in" filter="fade">
                                      <p:cBhvr>
                                        <p:cTn id="58" dur="10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nodeType="clickEffect">
                                  <p:stCondLst>
                                    <p:cond delay="0"/>
                                  </p:stCondLst>
                                  <p:childTnLst>
                                    <p:set>
                                      <p:cBhvr>
                                        <p:cTn id="62" dur="1" fill="hold">
                                          <p:stCondLst>
                                            <p:cond delay="0"/>
                                          </p:stCondLst>
                                        </p:cTn>
                                        <p:tgtEl>
                                          <p:spTgt spid="8200"/>
                                        </p:tgtEl>
                                        <p:attrNameLst>
                                          <p:attrName>style.visibility</p:attrName>
                                        </p:attrNameLst>
                                      </p:cBhvr>
                                      <p:to>
                                        <p:strVal val="visible"/>
                                      </p:to>
                                    </p:set>
                                    <p:anim calcmode="lin" valueType="num">
                                      <p:cBhvr>
                                        <p:cTn id="63" dur="1000" fill="hold"/>
                                        <p:tgtEl>
                                          <p:spTgt spid="8200"/>
                                        </p:tgtEl>
                                        <p:attrNameLst>
                                          <p:attrName>ppt_w</p:attrName>
                                        </p:attrNameLst>
                                      </p:cBhvr>
                                      <p:tavLst>
                                        <p:tav tm="0">
                                          <p:val>
                                            <p:fltVal val="0"/>
                                          </p:val>
                                        </p:tav>
                                        <p:tav tm="100000">
                                          <p:val>
                                            <p:strVal val="#ppt_w"/>
                                          </p:val>
                                        </p:tav>
                                      </p:tavLst>
                                    </p:anim>
                                    <p:anim calcmode="lin" valueType="num">
                                      <p:cBhvr>
                                        <p:cTn id="64" dur="1000" fill="hold"/>
                                        <p:tgtEl>
                                          <p:spTgt spid="8200"/>
                                        </p:tgtEl>
                                        <p:attrNameLst>
                                          <p:attrName>ppt_h</p:attrName>
                                        </p:attrNameLst>
                                      </p:cBhvr>
                                      <p:tavLst>
                                        <p:tav tm="0">
                                          <p:val>
                                            <p:fltVal val="0"/>
                                          </p:val>
                                        </p:tav>
                                        <p:tav tm="100000">
                                          <p:val>
                                            <p:strVal val="#ppt_h"/>
                                          </p:val>
                                        </p:tav>
                                      </p:tavLst>
                                    </p:anim>
                                    <p:anim calcmode="lin" valueType="num">
                                      <p:cBhvr>
                                        <p:cTn id="65" dur="1000" fill="hold"/>
                                        <p:tgtEl>
                                          <p:spTgt spid="8200"/>
                                        </p:tgtEl>
                                        <p:attrNameLst>
                                          <p:attrName>style.rotation</p:attrName>
                                        </p:attrNameLst>
                                      </p:cBhvr>
                                      <p:tavLst>
                                        <p:tav tm="0">
                                          <p:val>
                                            <p:fltVal val="90"/>
                                          </p:val>
                                        </p:tav>
                                        <p:tav tm="100000">
                                          <p:val>
                                            <p:fltVal val="0"/>
                                          </p:val>
                                        </p:tav>
                                      </p:tavLst>
                                    </p:anim>
                                    <p:animEffect transition="in" filter="fade">
                                      <p:cBhvr>
                                        <p:cTn id="66" dur="1000"/>
                                        <p:tgtEl>
                                          <p:spTgt spid="8200"/>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p:cTn id="71" dur="1000" fill="hold"/>
                                        <p:tgtEl>
                                          <p:spTgt spid="9"/>
                                        </p:tgtEl>
                                        <p:attrNameLst>
                                          <p:attrName>ppt_w</p:attrName>
                                        </p:attrNameLst>
                                      </p:cBhvr>
                                      <p:tavLst>
                                        <p:tav tm="0">
                                          <p:val>
                                            <p:fltVal val="0"/>
                                          </p:val>
                                        </p:tav>
                                        <p:tav tm="100000">
                                          <p:val>
                                            <p:strVal val="#ppt_w"/>
                                          </p:val>
                                        </p:tav>
                                      </p:tavLst>
                                    </p:anim>
                                    <p:anim calcmode="lin" valueType="num">
                                      <p:cBhvr>
                                        <p:cTn id="72" dur="1000" fill="hold"/>
                                        <p:tgtEl>
                                          <p:spTgt spid="9"/>
                                        </p:tgtEl>
                                        <p:attrNameLst>
                                          <p:attrName>ppt_h</p:attrName>
                                        </p:attrNameLst>
                                      </p:cBhvr>
                                      <p:tavLst>
                                        <p:tav tm="0">
                                          <p:val>
                                            <p:fltVal val="0"/>
                                          </p:val>
                                        </p:tav>
                                        <p:tav tm="100000">
                                          <p:val>
                                            <p:strVal val="#ppt_h"/>
                                          </p:val>
                                        </p:tav>
                                      </p:tavLst>
                                    </p:anim>
                                    <p:anim calcmode="lin" valueType="num">
                                      <p:cBhvr>
                                        <p:cTn id="73" dur="1000" fill="hold"/>
                                        <p:tgtEl>
                                          <p:spTgt spid="9"/>
                                        </p:tgtEl>
                                        <p:attrNameLst>
                                          <p:attrName>style.rotation</p:attrName>
                                        </p:attrNameLst>
                                      </p:cBhvr>
                                      <p:tavLst>
                                        <p:tav tm="0">
                                          <p:val>
                                            <p:fltVal val="90"/>
                                          </p:val>
                                        </p:tav>
                                        <p:tav tm="100000">
                                          <p:val>
                                            <p:fltVal val="0"/>
                                          </p:val>
                                        </p:tav>
                                      </p:tavLst>
                                    </p:anim>
                                    <p:animEffect transition="in" filter="fade">
                                      <p:cBhvr>
                                        <p:cTn id="74" dur="1000"/>
                                        <p:tgtEl>
                                          <p:spTgt spid="9"/>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p:cTn id="79" dur="1000" fill="hold"/>
                                        <p:tgtEl>
                                          <p:spTgt spid="19"/>
                                        </p:tgtEl>
                                        <p:attrNameLst>
                                          <p:attrName>ppt_w</p:attrName>
                                        </p:attrNameLst>
                                      </p:cBhvr>
                                      <p:tavLst>
                                        <p:tav tm="0">
                                          <p:val>
                                            <p:fltVal val="0"/>
                                          </p:val>
                                        </p:tav>
                                        <p:tav tm="100000">
                                          <p:val>
                                            <p:strVal val="#ppt_w"/>
                                          </p:val>
                                        </p:tav>
                                      </p:tavLst>
                                    </p:anim>
                                    <p:anim calcmode="lin" valueType="num">
                                      <p:cBhvr>
                                        <p:cTn id="80" dur="1000" fill="hold"/>
                                        <p:tgtEl>
                                          <p:spTgt spid="19"/>
                                        </p:tgtEl>
                                        <p:attrNameLst>
                                          <p:attrName>ppt_h</p:attrName>
                                        </p:attrNameLst>
                                      </p:cBhvr>
                                      <p:tavLst>
                                        <p:tav tm="0">
                                          <p:val>
                                            <p:fltVal val="0"/>
                                          </p:val>
                                        </p:tav>
                                        <p:tav tm="100000">
                                          <p:val>
                                            <p:strVal val="#ppt_h"/>
                                          </p:val>
                                        </p:tav>
                                      </p:tavLst>
                                    </p:anim>
                                    <p:anim calcmode="lin" valueType="num">
                                      <p:cBhvr>
                                        <p:cTn id="81" dur="1000" fill="hold"/>
                                        <p:tgtEl>
                                          <p:spTgt spid="19"/>
                                        </p:tgtEl>
                                        <p:attrNameLst>
                                          <p:attrName>style.rotation</p:attrName>
                                        </p:attrNameLst>
                                      </p:cBhvr>
                                      <p:tavLst>
                                        <p:tav tm="0">
                                          <p:val>
                                            <p:fltVal val="90"/>
                                          </p:val>
                                        </p:tav>
                                        <p:tav tm="100000">
                                          <p:val>
                                            <p:fltVal val="0"/>
                                          </p:val>
                                        </p:tav>
                                      </p:tavLst>
                                    </p:anim>
                                    <p:animEffect transition="in" filter="fade">
                                      <p:cBhvr>
                                        <p:cTn id="8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4824" y="1230723"/>
            <a:ext cx="11202826" cy="2036733"/>
          </a:xfrm>
        </p:spPr>
        <p:txBody>
          <a:bodyPr>
            <a:noAutofit/>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Recency </a:t>
            </a:r>
            <a:r>
              <a:rPr lang="en-US" sz="2400" dirty="0">
                <a:latin typeface="Times New Roman" panose="02020603050405020304" pitchFamily="18" charset="0"/>
                <a:cs typeface="Times New Roman" panose="02020603050405020304" pitchFamily="18" charset="0"/>
              </a:rPr>
              <a:t>Frequency Monetary (</a:t>
            </a:r>
            <a:r>
              <a:rPr lang="en-US" sz="2400" b="1" dirty="0">
                <a:solidFill>
                  <a:srgbClr val="C00000"/>
                </a:solidFill>
                <a:latin typeface="Times New Roman" panose="02020603050405020304" pitchFamily="18" charset="0"/>
                <a:cs typeface="Times New Roman" panose="02020603050405020304" pitchFamily="18" charset="0"/>
              </a:rPr>
              <a:t>RFM Analysis</a:t>
            </a:r>
            <a:r>
              <a:rPr lang="en-US" sz="2400" dirty="0">
                <a:latin typeface="Times New Roman" panose="02020603050405020304" pitchFamily="18" charset="0"/>
                <a:cs typeface="Times New Roman" panose="02020603050405020304" pitchFamily="18" charset="0"/>
              </a:rPr>
              <a:t>) Segmentation, is a data driven customer behavior segmentation techniques. The idea is to segment customers based on </a:t>
            </a:r>
            <a:r>
              <a:rPr lang="en-US" sz="2400" dirty="0">
                <a:solidFill>
                  <a:srgbClr val="00B050"/>
                </a:solidFill>
                <a:latin typeface="Times New Roman" panose="02020603050405020304" pitchFamily="18" charset="0"/>
                <a:cs typeface="Times New Roman" panose="02020603050405020304" pitchFamily="18" charset="0"/>
              </a:rPr>
              <a:t>when their last purchase was (Recency)</a:t>
            </a:r>
            <a:r>
              <a:rPr lang="en-US" sz="2400" dirty="0">
                <a:latin typeface="Times New Roman" panose="02020603050405020304" pitchFamily="18" charset="0"/>
                <a:cs typeface="Times New Roman" panose="02020603050405020304" pitchFamily="18" charset="0"/>
              </a:rPr>
              <a:t>, </a:t>
            </a:r>
            <a:r>
              <a:rPr lang="en-US" sz="2400" dirty="0">
                <a:solidFill>
                  <a:srgbClr val="0070C0"/>
                </a:solidFill>
                <a:latin typeface="Times New Roman" panose="02020603050405020304" pitchFamily="18" charset="0"/>
                <a:cs typeface="Times New Roman" panose="02020603050405020304" pitchFamily="18" charset="0"/>
              </a:rPr>
              <a:t>how often they've purchased in the past (Frequency)</a:t>
            </a:r>
            <a:r>
              <a:rPr lang="en-US" sz="2400" dirty="0">
                <a:latin typeface="Times New Roman" panose="02020603050405020304" pitchFamily="18" charset="0"/>
                <a:cs typeface="Times New Roman" panose="02020603050405020304" pitchFamily="18" charset="0"/>
              </a:rPr>
              <a:t>, and </a:t>
            </a:r>
            <a:r>
              <a:rPr lang="en-US" sz="2400" dirty="0">
                <a:solidFill>
                  <a:srgbClr val="7030A0"/>
                </a:solidFill>
                <a:latin typeface="Times New Roman" panose="02020603050405020304" pitchFamily="18" charset="0"/>
                <a:cs typeface="Times New Roman" panose="02020603050405020304" pitchFamily="18" charset="0"/>
              </a:rPr>
              <a:t>how much they've spent overall (Monetary). </a:t>
            </a:r>
            <a:endParaRPr lang="de-DE" sz="2400" kern="0" dirty="0">
              <a:solidFill>
                <a:srgbClr val="7030A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74824" y="1129402"/>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11677650" y="6301525"/>
            <a:ext cx="286616" cy="365125"/>
          </a:xfrm>
        </p:spPr>
        <p:txBody>
          <a:bodyPr/>
          <a:lstStyle/>
          <a:p>
            <a:fld id="{1A791804-FCC1-42DE-84BE-371365D4A817}" type="slidenum">
              <a:rPr lang="en-US" sz="1800" b="1" smtClean="0">
                <a:solidFill>
                  <a:schemeClr val="tx1"/>
                </a:solidFill>
              </a:rPr>
              <a:t>7</a:t>
            </a:fld>
            <a:endParaRPr lang="en-US" sz="1800" b="1" dirty="0">
              <a:solidFill>
                <a:schemeClr val="tx1"/>
              </a:solidFill>
            </a:endParaRPr>
          </a:p>
        </p:txBody>
      </p:sp>
      <p:sp>
        <p:nvSpPr>
          <p:cNvPr id="16" name="Title 1"/>
          <p:cNvSpPr txBox="1">
            <a:spLocks/>
          </p:cNvSpPr>
          <p:nvPr/>
        </p:nvSpPr>
        <p:spPr>
          <a:xfrm>
            <a:off x="877030" y="228057"/>
            <a:ext cx="6913658" cy="567123"/>
          </a:xfrm>
          <a:prstGeom prst="rect">
            <a:avLst/>
          </a:prstGeom>
          <a:solidFill>
            <a:schemeClr val="bg1"/>
          </a:solidFill>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smtClean="0">
                <a:solidFill>
                  <a:srgbClr val="FF0000"/>
                </a:solidFill>
                <a:latin typeface="Times New Roman" panose="02020603050405020304" pitchFamily="18" charset="0"/>
                <a:cs typeface="Times New Roman" panose="02020603050405020304" pitchFamily="18" charset="0"/>
              </a:rPr>
              <a:t>R</a:t>
            </a:r>
            <a:r>
              <a:rPr lang="en-US" sz="3600" b="1" dirty="0" smtClean="0">
                <a:latin typeface="Times New Roman" panose="02020603050405020304" pitchFamily="18" charset="0"/>
                <a:cs typeface="Times New Roman" panose="02020603050405020304" pitchFamily="18" charset="0"/>
              </a:rPr>
              <a:t>ecency </a:t>
            </a:r>
            <a:r>
              <a:rPr lang="en-US" sz="3600" b="1" dirty="0" smtClean="0">
                <a:solidFill>
                  <a:srgbClr val="FF0000"/>
                </a:solidFill>
                <a:latin typeface="Times New Roman" panose="02020603050405020304" pitchFamily="18" charset="0"/>
                <a:cs typeface="Times New Roman" panose="02020603050405020304" pitchFamily="18" charset="0"/>
              </a:rPr>
              <a:t>F</a:t>
            </a:r>
            <a:r>
              <a:rPr lang="en-US" sz="3600" b="1" dirty="0" smtClean="0">
                <a:latin typeface="Times New Roman" panose="02020603050405020304" pitchFamily="18" charset="0"/>
                <a:cs typeface="Times New Roman" panose="02020603050405020304" pitchFamily="18" charset="0"/>
              </a:rPr>
              <a:t>requency </a:t>
            </a:r>
            <a:r>
              <a:rPr lang="en-US" sz="3600" b="1" dirty="0" smtClean="0">
                <a:solidFill>
                  <a:srgbClr val="FF0000"/>
                </a:solidFill>
                <a:latin typeface="Times New Roman" panose="02020603050405020304" pitchFamily="18" charset="0"/>
                <a:cs typeface="Times New Roman" panose="02020603050405020304" pitchFamily="18" charset="0"/>
              </a:rPr>
              <a:t>M</a:t>
            </a:r>
            <a:r>
              <a:rPr lang="en-US" sz="3600" b="1" dirty="0" smtClean="0">
                <a:latin typeface="Times New Roman" panose="02020603050405020304" pitchFamily="18" charset="0"/>
                <a:cs typeface="Times New Roman" panose="02020603050405020304" pitchFamily="18" charset="0"/>
              </a:rPr>
              <a:t>onetary (RFM)</a:t>
            </a:r>
            <a:endParaRPr lang="en-US" sz="3600" b="1"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474824" y="2138493"/>
            <a:ext cx="11202826" cy="41630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400" dirty="0" smtClean="0">
                <a:solidFill>
                  <a:srgbClr val="7030A0"/>
                </a:solidFill>
                <a:latin typeface="Times New Roman" panose="02020603050405020304" pitchFamily="18" charset="0"/>
                <a:cs typeface="Times New Roman" panose="02020603050405020304" pitchFamily="18" charset="0"/>
              </a:rPr>
              <a:t>Theoretically we will have segments like below:   </a:t>
            </a:r>
          </a:p>
          <a:p>
            <a:pPr algn="l">
              <a:lnSpc>
                <a:spcPct val="150000"/>
              </a:lnSpc>
            </a:pPr>
            <a:r>
              <a:rPr lang="en-US" sz="2200" dirty="0" smtClean="0">
                <a:solidFill>
                  <a:srgbClr val="FF0000"/>
                </a:solidFill>
                <a:latin typeface="Times New Roman" panose="02020603050405020304" pitchFamily="18" charset="0"/>
                <a:cs typeface="Times New Roman" panose="02020603050405020304" pitchFamily="18" charset="0"/>
              </a:rPr>
              <a:t>Low Value: Customers who are less active than others, not very frequent buyer/visitor and generates very low - zero - maybe negative revenue.</a:t>
            </a:r>
            <a:r>
              <a:rPr lang="en-US" sz="2200" dirty="0" smtClean="0">
                <a:solidFill>
                  <a:srgbClr val="7030A0"/>
                </a:solidFill>
                <a:latin typeface="Times New Roman" panose="02020603050405020304" pitchFamily="18" charset="0"/>
                <a:cs typeface="Times New Roman" panose="02020603050405020304" pitchFamily="18" charset="0"/>
              </a:rPr>
              <a:t/>
            </a:r>
            <a:br>
              <a:rPr lang="en-US" sz="2200" dirty="0" smtClean="0">
                <a:solidFill>
                  <a:srgbClr val="7030A0"/>
                </a:solidFill>
                <a:latin typeface="Times New Roman" panose="02020603050405020304" pitchFamily="18" charset="0"/>
                <a:cs typeface="Times New Roman" panose="02020603050405020304" pitchFamily="18" charset="0"/>
              </a:rPr>
            </a:br>
            <a:r>
              <a:rPr lang="en-US" sz="2200" dirty="0" smtClean="0">
                <a:solidFill>
                  <a:schemeClr val="accent4">
                    <a:lumMod val="75000"/>
                  </a:schemeClr>
                </a:solidFill>
                <a:latin typeface="Times New Roman" panose="02020603050405020304" pitchFamily="18" charset="0"/>
                <a:cs typeface="Times New Roman" panose="02020603050405020304" pitchFamily="18" charset="0"/>
              </a:rPr>
              <a:t>Mid Value: In the middle of everything. Often using our platform (but not as much as our High Values), fairly frequent and generates moderate revenue.</a:t>
            </a:r>
            <a:r>
              <a:rPr lang="en-US" sz="2200" dirty="0" smtClean="0">
                <a:solidFill>
                  <a:srgbClr val="7030A0"/>
                </a:solidFill>
                <a:latin typeface="Times New Roman" panose="02020603050405020304" pitchFamily="18" charset="0"/>
                <a:cs typeface="Times New Roman" panose="02020603050405020304" pitchFamily="18" charset="0"/>
              </a:rPr>
              <a:t/>
            </a:r>
            <a:br>
              <a:rPr lang="en-US" sz="2200" dirty="0" smtClean="0">
                <a:solidFill>
                  <a:srgbClr val="7030A0"/>
                </a:solidFill>
                <a:latin typeface="Times New Roman" panose="02020603050405020304" pitchFamily="18" charset="0"/>
                <a:cs typeface="Times New Roman" panose="02020603050405020304" pitchFamily="18" charset="0"/>
              </a:rPr>
            </a:br>
            <a:r>
              <a:rPr lang="en-US" sz="2200" dirty="0" smtClean="0">
                <a:solidFill>
                  <a:schemeClr val="accent6">
                    <a:lumMod val="75000"/>
                  </a:schemeClr>
                </a:solidFill>
                <a:latin typeface="Times New Roman" panose="02020603050405020304" pitchFamily="18" charset="0"/>
                <a:cs typeface="Times New Roman" panose="02020603050405020304" pitchFamily="18" charset="0"/>
              </a:rPr>
              <a:t>High Value: The group we don’t want to lose. High Revenue, Frequency and low Inactivity</a:t>
            </a:r>
            <a:endParaRPr lang="de-DE" sz="2200" kern="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8" name="Rectangle 7"/>
          <p:cNvSpPr/>
          <p:nvPr/>
        </p:nvSpPr>
        <p:spPr bwMode="auto">
          <a:xfrm>
            <a:off x="489183" y="3829249"/>
            <a:ext cx="10971297" cy="974399"/>
          </a:xfrm>
          <a:prstGeom prst="rect">
            <a:avLst/>
          </a:prstGeom>
          <a:solidFill>
            <a:schemeClr val="bg1">
              <a:lumMod val="85000"/>
              <a:alpha val="88000"/>
            </a:schemeClr>
          </a:solidFill>
          <a:ln w="38100" cap="flat" cmpd="sng" algn="ctr">
            <a:solidFill>
              <a:schemeClr val="bg1">
                <a:lumMod val="95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9" name="Rectangle 8"/>
          <p:cNvSpPr/>
          <p:nvPr/>
        </p:nvSpPr>
        <p:spPr bwMode="auto">
          <a:xfrm>
            <a:off x="489183" y="4803648"/>
            <a:ext cx="10971297" cy="974399"/>
          </a:xfrm>
          <a:prstGeom prst="rect">
            <a:avLst/>
          </a:prstGeom>
          <a:solidFill>
            <a:schemeClr val="bg1">
              <a:lumMod val="85000"/>
              <a:alpha val="88000"/>
            </a:schemeClr>
          </a:solidFill>
          <a:ln w="38100" cap="flat" cmpd="sng" algn="ctr">
            <a:solidFill>
              <a:schemeClr val="bg1">
                <a:lumMod val="95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sp>
        <p:nvSpPr>
          <p:cNvPr id="10" name="Rectangle 9"/>
          <p:cNvSpPr/>
          <p:nvPr/>
        </p:nvSpPr>
        <p:spPr bwMode="auto">
          <a:xfrm>
            <a:off x="489183" y="5753664"/>
            <a:ext cx="10971297" cy="547862"/>
          </a:xfrm>
          <a:prstGeom prst="rect">
            <a:avLst/>
          </a:prstGeom>
          <a:solidFill>
            <a:schemeClr val="bg1">
              <a:lumMod val="85000"/>
              <a:alpha val="88000"/>
            </a:schemeClr>
          </a:solidFill>
          <a:ln w="38100" cap="flat" cmpd="sng" algn="ctr">
            <a:solidFill>
              <a:schemeClr val="bg1">
                <a:lumMod val="95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 sz="1400" b="0" i="0" u="none" strike="noStrike" cap="none" normalizeH="0" baseline="0" dirty="0" err="1">
              <a:ln>
                <a:noFill/>
              </a:ln>
              <a:solidFill>
                <a:schemeClr val="bg1"/>
              </a:solidFill>
              <a:effectLst/>
              <a:latin typeface="Arial" pitchFamily="34" charset="0"/>
            </a:endParaRPr>
          </a:p>
        </p:txBody>
      </p:sp>
      <p:pic>
        <p:nvPicPr>
          <p:cNvPr id="4" name="Picture 3"/>
          <p:cNvPicPr>
            <a:picLocks noChangeAspect="1"/>
          </p:cNvPicPr>
          <p:nvPr/>
        </p:nvPicPr>
        <p:blipFill>
          <a:blip r:embed="rId3"/>
          <a:stretch>
            <a:fillRect/>
          </a:stretch>
        </p:blipFill>
        <p:spPr>
          <a:xfrm>
            <a:off x="580695" y="1230721"/>
            <a:ext cx="10867120" cy="5070803"/>
          </a:xfrm>
          <a:prstGeom prst="rect">
            <a:avLst/>
          </a:prstGeom>
        </p:spPr>
      </p:pic>
    </p:spTree>
    <p:extLst>
      <p:ext uri="{BB962C8B-B14F-4D97-AF65-F5344CB8AC3E}">
        <p14:creationId xmlns:p14="http://schemas.microsoft.com/office/powerpoint/2010/main" val="380587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4824" y="1129402"/>
            <a:ext cx="11202826" cy="483777"/>
          </a:xfrm>
        </p:spPr>
        <p:txBody>
          <a:bodyPr>
            <a:noAutofit/>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How RFM Works?</a:t>
            </a:r>
            <a:endParaRPr lang="de-DE" sz="2400" kern="0" dirty="0">
              <a:solidFill>
                <a:srgbClr val="7030A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938961" y="0"/>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11677650" y="6301525"/>
            <a:ext cx="286616" cy="365125"/>
          </a:xfrm>
        </p:spPr>
        <p:txBody>
          <a:bodyPr/>
          <a:lstStyle/>
          <a:p>
            <a:fld id="{1A791804-FCC1-42DE-84BE-371365D4A817}" type="slidenum">
              <a:rPr lang="en-US" sz="1800" b="1" smtClean="0">
                <a:solidFill>
                  <a:schemeClr val="tx1"/>
                </a:solidFill>
              </a:rPr>
              <a:t>8</a:t>
            </a:fld>
            <a:endParaRPr lang="en-US" sz="1800" b="1" dirty="0">
              <a:solidFill>
                <a:schemeClr val="tx1"/>
              </a:solidFill>
            </a:endParaRPr>
          </a:p>
        </p:txBody>
      </p:sp>
      <p:sp>
        <p:nvSpPr>
          <p:cNvPr id="16" name="Title 1"/>
          <p:cNvSpPr txBox="1">
            <a:spLocks/>
          </p:cNvSpPr>
          <p:nvPr/>
        </p:nvSpPr>
        <p:spPr>
          <a:xfrm>
            <a:off x="877030" y="228057"/>
            <a:ext cx="6913658" cy="567123"/>
          </a:xfrm>
          <a:prstGeom prst="rect">
            <a:avLst/>
          </a:prstGeom>
          <a:solidFill>
            <a:schemeClr val="bg1"/>
          </a:solidFill>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smtClean="0">
                <a:latin typeface="Times New Roman" panose="02020603050405020304" pitchFamily="18" charset="0"/>
                <a:cs typeface="Times New Roman" panose="02020603050405020304" pitchFamily="18" charset="0"/>
              </a:rPr>
              <a:t>Customer Segmentation using RFM</a:t>
            </a:r>
            <a:endParaRPr lang="en-US" sz="3600" b="1" dirty="0">
              <a:latin typeface="Times New Roman" panose="02020603050405020304" pitchFamily="18" charset="0"/>
              <a:cs typeface="Times New Roman" panose="02020603050405020304" pitchFamily="18" charset="0"/>
            </a:endParaRPr>
          </a:p>
        </p:txBody>
      </p:sp>
      <p:grpSp>
        <p:nvGrpSpPr>
          <p:cNvPr id="5" name="Group 4"/>
          <p:cNvGrpSpPr/>
          <p:nvPr/>
        </p:nvGrpSpPr>
        <p:grpSpPr>
          <a:xfrm>
            <a:off x="474824" y="1766525"/>
            <a:ext cx="11202826" cy="1142857"/>
            <a:chOff x="474824" y="1766525"/>
            <a:chExt cx="11202826" cy="1142857"/>
          </a:xfrm>
        </p:grpSpPr>
        <p:pic>
          <p:nvPicPr>
            <p:cNvPr id="4" name="Picture 3"/>
            <p:cNvPicPr>
              <a:picLocks noChangeAspect="1"/>
            </p:cNvPicPr>
            <p:nvPr/>
          </p:nvPicPr>
          <p:blipFill>
            <a:blip r:embed="rId3"/>
            <a:stretch>
              <a:fillRect/>
            </a:stretch>
          </p:blipFill>
          <p:spPr>
            <a:xfrm>
              <a:off x="5877650" y="1766525"/>
              <a:ext cx="5800000" cy="1142857"/>
            </a:xfrm>
            <a:prstGeom prst="rect">
              <a:avLst/>
            </a:prstGeom>
          </p:spPr>
        </p:pic>
        <p:sp>
          <p:nvSpPr>
            <p:cNvPr id="7" name="Title 1"/>
            <p:cNvSpPr txBox="1">
              <a:spLocks/>
            </p:cNvSpPr>
            <p:nvPr/>
          </p:nvSpPr>
          <p:spPr>
            <a:xfrm>
              <a:off x="474824" y="1797768"/>
              <a:ext cx="11202826" cy="4837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400" dirty="0" smtClean="0">
                  <a:latin typeface="Times New Roman" panose="02020603050405020304" pitchFamily="18" charset="0"/>
                  <a:cs typeface="Times New Roman" panose="02020603050405020304" pitchFamily="18" charset="0"/>
                </a:rPr>
                <a:t>Step 1: Calculate RFM Table</a:t>
              </a:r>
              <a:endParaRPr lang="de-DE" sz="2400" kern="0" dirty="0">
                <a:solidFill>
                  <a:srgbClr val="7030A0"/>
                </a:solidFill>
                <a:latin typeface="Times New Roman" panose="02020603050405020304" pitchFamily="18" charset="0"/>
                <a:cs typeface="Times New Roman" panose="02020603050405020304" pitchFamily="18" charset="0"/>
              </a:endParaRPr>
            </a:p>
          </p:txBody>
        </p:sp>
      </p:grpSp>
      <p:grpSp>
        <p:nvGrpSpPr>
          <p:cNvPr id="11" name="Group 10"/>
          <p:cNvGrpSpPr/>
          <p:nvPr/>
        </p:nvGrpSpPr>
        <p:grpSpPr>
          <a:xfrm>
            <a:off x="474824" y="3102580"/>
            <a:ext cx="11202826" cy="3349840"/>
            <a:chOff x="474824" y="3102580"/>
            <a:chExt cx="11202826" cy="3349840"/>
          </a:xfrm>
        </p:grpSpPr>
        <p:sp>
          <p:nvSpPr>
            <p:cNvPr id="10" name="Title 1"/>
            <p:cNvSpPr txBox="1">
              <a:spLocks/>
            </p:cNvSpPr>
            <p:nvPr/>
          </p:nvSpPr>
          <p:spPr>
            <a:xfrm>
              <a:off x="474824" y="3102580"/>
              <a:ext cx="11202826" cy="4837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400" dirty="0" smtClean="0">
                  <a:latin typeface="Times New Roman" panose="02020603050405020304" pitchFamily="18" charset="0"/>
                  <a:cs typeface="Times New Roman" panose="02020603050405020304" pitchFamily="18" charset="0"/>
                </a:rPr>
                <a:t>Step 2: Using Quartiles/ Other Ranking; Rank the values (lets say from 1 to 5)</a:t>
              </a:r>
              <a:endParaRPr lang="de-DE" sz="2400" kern="0" dirty="0">
                <a:solidFill>
                  <a:srgbClr val="7030A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2630045" y="3586357"/>
              <a:ext cx="6892383" cy="2866063"/>
            </a:xfrm>
            <a:prstGeom prst="rect">
              <a:avLst/>
            </a:prstGeom>
          </p:spPr>
        </p:pic>
      </p:grpSp>
    </p:spTree>
    <p:extLst>
      <p:ext uri="{BB962C8B-B14F-4D97-AF65-F5344CB8AC3E}">
        <p14:creationId xmlns:p14="http://schemas.microsoft.com/office/powerpoint/2010/main" val="350129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938961" y="0"/>
            <a:ext cx="4253039" cy="1354966"/>
          </a:xfrm>
        </p:spPr>
        <p:txBody>
          <a:bodyPr>
            <a:normAutofit/>
          </a:bodyPr>
          <a:lstStyle/>
          <a:p>
            <a:pPr marL="457200" indent="-457200" algn="l">
              <a:buFont typeface="Wingdings" panose="05000000000000000000" pitchFamily="2" charset="2"/>
              <a:buChar char="ü"/>
            </a:pPr>
            <a:r>
              <a:rPr lang="en-US" sz="2200" dirty="0">
                <a:solidFill>
                  <a:srgbClr val="FDFEF6"/>
                </a:solidFill>
                <a:latin typeface="Times New Roman" panose="02020603050405020304" pitchFamily="18" charset="0"/>
                <a:cs typeface="Times New Roman" panose="02020603050405020304" pitchFamily="18" charset="0"/>
              </a:rPr>
              <a:t>.</a:t>
            </a:r>
          </a:p>
        </p:txBody>
      </p:sp>
      <p:sp>
        <p:nvSpPr>
          <p:cNvPr id="6" name="Slide Number Placeholder 5"/>
          <p:cNvSpPr>
            <a:spLocks noGrp="1"/>
          </p:cNvSpPr>
          <p:nvPr>
            <p:ph type="sldNum" sz="quarter" idx="12"/>
          </p:nvPr>
        </p:nvSpPr>
        <p:spPr>
          <a:xfrm>
            <a:off x="11677650" y="6301525"/>
            <a:ext cx="286616" cy="365125"/>
          </a:xfrm>
        </p:spPr>
        <p:txBody>
          <a:bodyPr/>
          <a:lstStyle/>
          <a:p>
            <a:fld id="{1A791804-FCC1-42DE-84BE-371365D4A817}" type="slidenum">
              <a:rPr lang="en-US" sz="1800" b="1" smtClean="0">
                <a:solidFill>
                  <a:schemeClr val="tx1"/>
                </a:solidFill>
              </a:rPr>
              <a:t>9</a:t>
            </a:fld>
            <a:endParaRPr lang="en-US" sz="1800" b="1" dirty="0">
              <a:solidFill>
                <a:schemeClr val="tx1"/>
              </a:solidFill>
            </a:endParaRPr>
          </a:p>
        </p:txBody>
      </p:sp>
      <p:sp>
        <p:nvSpPr>
          <p:cNvPr id="7" name="Title 1"/>
          <p:cNvSpPr txBox="1">
            <a:spLocks/>
          </p:cNvSpPr>
          <p:nvPr/>
        </p:nvSpPr>
        <p:spPr>
          <a:xfrm>
            <a:off x="474824" y="1129402"/>
            <a:ext cx="11202826" cy="4837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50000"/>
              </a:lnSpc>
            </a:pPr>
            <a:r>
              <a:rPr lang="en-US" sz="2400" dirty="0" smtClean="0">
                <a:latin typeface="Times New Roman" panose="02020603050405020304" pitchFamily="18" charset="0"/>
                <a:cs typeface="Times New Roman" panose="02020603050405020304" pitchFamily="18" charset="0"/>
              </a:rPr>
              <a:t>How RFM Works?</a:t>
            </a:r>
            <a:endParaRPr lang="de-DE" sz="2400" kern="0" dirty="0">
              <a:solidFill>
                <a:srgbClr val="7030A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94308" y="2010171"/>
            <a:ext cx="2819048" cy="2057143"/>
          </a:xfrm>
          <a:prstGeom prst="rect">
            <a:avLst/>
          </a:prstGeom>
        </p:spPr>
      </p:pic>
      <p:pic>
        <p:nvPicPr>
          <p:cNvPr id="5" name="Picture 4"/>
          <p:cNvPicPr>
            <a:picLocks noChangeAspect="1"/>
          </p:cNvPicPr>
          <p:nvPr/>
        </p:nvPicPr>
        <p:blipFill>
          <a:blip r:embed="rId4"/>
          <a:stretch>
            <a:fillRect/>
          </a:stretch>
        </p:blipFill>
        <p:spPr>
          <a:xfrm>
            <a:off x="4652427" y="2010171"/>
            <a:ext cx="2847619" cy="2066667"/>
          </a:xfrm>
          <a:prstGeom prst="rect">
            <a:avLst/>
          </a:prstGeom>
        </p:spPr>
      </p:pic>
      <p:pic>
        <p:nvPicPr>
          <p:cNvPr id="8" name="Picture 7"/>
          <p:cNvPicPr>
            <a:picLocks noChangeAspect="1"/>
          </p:cNvPicPr>
          <p:nvPr/>
        </p:nvPicPr>
        <p:blipFill>
          <a:blip r:embed="rId5"/>
          <a:stretch>
            <a:fillRect/>
          </a:stretch>
        </p:blipFill>
        <p:spPr>
          <a:xfrm>
            <a:off x="8887610" y="2000647"/>
            <a:ext cx="2809524" cy="2247619"/>
          </a:xfrm>
          <a:prstGeom prst="rect">
            <a:avLst/>
          </a:prstGeom>
        </p:spPr>
      </p:pic>
      <p:pic>
        <p:nvPicPr>
          <p:cNvPr id="9" name="Picture 8"/>
          <p:cNvPicPr>
            <a:picLocks noChangeAspect="1"/>
          </p:cNvPicPr>
          <p:nvPr/>
        </p:nvPicPr>
        <p:blipFill>
          <a:blip r:embed="rId6"/>
          <a:stretch>
            <a:fillRect/>
          </a:stretch>
        </p:blipFill>
        <p:spPr>
          <a:xfrm>
            <a:off x="1974123" y="4510600"/>
            <a:ext cx="8457143" cy="752381"/>
          </a:xfrm>
          <a:prstGeom prst="rect">
            <a:avLst/>
          </a:prstGeom>
        </p:spPr>
      </p:pic>
      <p:sp>
        <p:nvSpPr>
          <p:cNvPr id="11" name="Title 1"/>
          <p:cNvSpPr txBox="1">
            <a:spLocks/>
          </p:cNvSpPr>
          <p:nvPr/>
        </p:nvSpPr>
        <p:spPr>
          <a:xfrm>
            <a:off x="3177685" y="5521194"/>
            <a:ext cx="5353312" cy="4837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dirty="0" smtClean="0">
                <a:latin typeface="Times New Roman" panose="02020603050405020304" pitchFamily="18" charset="0"/>
                <a:cs typeface="Times New Roman" panose="02020603050405020304" pitchFamily="18" charset="0"/>
              </a:rPr>
              <a:t>Lets Give Score to Customers Data</a:t>
            </a:r>
            <a:endParaRPr lang="de-DE" sz="2400" kern="0" dirty="0">
              <a:solidFill>
                <a:srgbClr val="7030A0"/>
              </a:solidFill>
              <a:latin typeface="Times New Roman" panose="02020603050405020304" pitchFamily="18" charset="0"/>
              <a:cs typeface="Times New Roman" panose="02020603050405020304" pitchFamily="18" charset="0"/>
            </a:endParaRPr>
          </a:p>
        </p:txBody>
      </p:sp>
      <p:sp>
        <p:nvSpPr>
          <p:cNvPr id="12" name="Title 1"/>
          <p:cNvSpPr txBox="1">
            <a:spLocks/>
          </p:cNvSpPr>
          <p:nvPr/>
        </p:nvSpPr>
        <p:spPr>
          <a:xfrm>
            <a:off x="877030" y="228057"/>
            <a:ext cx="6913658" cy="567123"/>
          </a:xfrm>
          <a:prstGeom prst="rect">
            <a:avLst/>
          </a:prstGeom>
          <a:solidFill>
            <a:schemeClr val="bg1"/>
          </a:solidFill>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smtClean="0">
                <a:latin typeface="Times New Roman" panose="02020603050405020304" pitchFamily="18" charset="0"/>
                <a:cs typeface="Times New Roman" panose="02020603050405020304" pitchFamily="18" charset="0"/>
              </a:rPr>
              <a:t>Customer Segmentation using RFM</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31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9022</TotalTime>
  <Words>5276</Words>
  <Application>Microsoft Office PowerPoint</Application>
  <PresentationFormat>Widescreen</PresentationFormat>
  <Paragraphs>425</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Times New Roman</vt:lpstr>
      <vt:lpstr>Wingdings</vt:lpstr>
      <vt:lpstr>Office Theme</vt:lpstr>
      <vt:lpstr>Customer Segmentation using RFM &amp; Customer Life Time Value (CLTV)</vt:lpstr>
      <vt:lpstr>A well-known customer success law, the Pareto principle says that repeat customers generate revenue that is nearly 16 times more efficient than one-time customers. The potency of 80/20 is that 20 percent of a group is responsible for 80 percent of the sales.</vt:lpstr>
      <vt:lpstr>Agenda</vt:lpstr>
      <vt:lpstr>It is difficult for business especially marketing team to identify best customers among million customers. Achieving high Return on Investment (ROI) using limited resources become challenge, hence they might lose best customers (20% customers who bring 80% revenue).</vt:lpstr>
      <vt:lpstr>Group your Customers  Customer Segmentation</vt:lpstr>
      <vt:lpstr>PowerPoint Presentation</vt:lpstr>
      <vt:lpstr>Recency Frequency Monetary (RFM Analysis) Segmentation, is a data driven customer behavior segmentation techniques. The idea is to segment customers based on when their last purchase was (Recency), how often they've purchased in the past (Frequency), and how much they've spent overall (Monetary). </vt:lpstr>
      <vt:lpstr>How RFM Works?</vt:lpstr>
      <vt:lpstr>PowerPoint Presentation</vt:lpstr>
      <vt:lpstr>.</vt:lpstr>
      <vt:lpstr>Lets Analyze One Segment</vt:lpstr>
      <vt:lpstr>Lets Analyze One Segment</vt:lpstr>
      <vt:lpstr>What are other possible Segments?</vt:lpstr>
      <vt:lpstr>What are other possible Segments?</vt:lpstr>
      <vt:lpstr>Following are some of the advantages:-</vt:lpstr>
      <vt:lpstr>Following are some of the advantages:-</vt:lpstr>
      <vt:lpstr>RFM Example – Dummy Data</vt:lpstr>
      <vt:lpstr>RFM Example – Dummy Data</vt:lpstr>
      <vt:lpstr>Given that RFM seeks to primarily identify valuable customers, it only focuses on the best customers. As a result, it provides limited meaningful scoring on recency, frequency and monetary when most customers don't buy often, spend little and have not purchased lately.</vt:lpstr>
      <vt:lpstr>We can use RFM features to do customer segmentation using k-Means Clustering</vt:lpstr>
      <vt:lpstr>We can use RFM features to do customer segmentation using k-Means Clustering</vt:lpstr>
      <vt:lpstr>We can use RFM features to do customer segmentation using k-Means Clustering</vt:lpstr>
      <vt:lpstr>What are other possible Segments?</vt:lpstr>
      <vt:lpstr>What are other possible Segments?</vt:lpstr>
      <vt:lpstr>The scoring clearly shows that customer with score 8 are being the best customer, as they generate most of the revenue of the company (0 being the worst customers)</vt:lpstr>
      <vt:lpstr>Customer Lifetime Value (CLTV)</vt:lpstr>
      <vt:lpstr>CLTV Use Case</vt:lpstr>
      <vt:lpstr>We invest in customers (acquisition costs, offline ads, promotions, discounts &amp; etc.) to generate revenue and be profitable. Naturally, these actions make some customers super valuable in terms of lifetime value but there are always some customers who pull down the profitability. We need to identify these behavior patterns, segment customers and act accordingly</vt:lpstr>
      <vt:lpstr>Customer Life Time Value</vt:lpstr>
      <vt:lpstr>Customer Life Time Value</vt:lpstr>
      <vt:lpstr>These customers have proven to have a higher willingness to pay, so don't use discount pricing to generate incremental sales. Instead, focus on value added offers through Product recommendations based on previous purchases and also  Consider premium offers, subscription tiers</vt:lpstr>
      <vt:lpstr>Marketing Strategies:  Having clear strategies in place for Low LTV customers, such as triggered reminder emails, phone numbers  will pay dividends</vt:lpstr>
      <vt:lpstr>Varying Tenures</vt:lpstr>
      <vt:lpstr>Customer Life Time Value</vt:lpstr>
      <vt:lpstr>Other Way for LTV Calculation</vt:lpstr>
      <vt:lpstr>Working with your Data</vt:lpstr>
      <vt:lpstr>Working with your Data</vt:lpstr>
      <vt:lpstr>Working with your Data</vt:lpstr>
      <vt:lpstr>How LTV Impact Marketing?</vt:lpstr>
      <vt:lpstr>How to Increase LTV?</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Qasim Ali</dc:creator>
  <cp:lastModifiedBy>Rafi Ullah</cp:lastModifiedBy>
  <cp:revision>1100</cp:revision>
  <dcterms:created xsi:type="dcterms:W3CDTF">2019-08-05T07:16:53Z</dcterms:created>
  <dcterms:modified xsi:type="dcterms:W3CDTF">2022-10-13T16:12:47Z</dcterms:modified>
</cp:coreProperties>
</file>